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317" r:id="rId3"/>
    <p:sldId id="328" r:id="rId4"/>
    <p:sldId id="327" r:id="rId5"/>
    <p:sldId id="299"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Lst>
  <p:sldSz cx="9906000" cy="6858000" type="A4"/>
  <p:notesSz cx="9906000" cy="6858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B62AC"/>
    <a:srgbClr val="198372"/>
    <a:srgbClr val="198371"/>
    <a:srgbClr val="2F61A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5684" autoAdjust="0"/>
    <p:restoredTop sz="94897" autoAdjust="0"/>
  </p:normalViewPr>
  <p:slideViewPr>
    <p:cSldViewPr>
      <p:cViewPr varScale="1">
        <p:scale>
          <a:sx n="88" d="100"/>
          <a:sy n="88" d="100"/>
        </p:scale>
        <p:origin x="-114" y="-40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2926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611813" y="0"/>
            <a:ext cx="4292600" cy="344488"/>
          </a:xfrm>
          <a:prstGeom prst="rect">
            <a:avLst/>
          </a:prstGeom>
        </p:spPr>
        <p:txBody>
          <a:bodyPr vert="horz" lIns="91440" tIns="45720" rIns="91440" bIns="45720" rtlCol="0"/>
          <a:lstStyle>
            <a:lvl1pPr algn="r">
              <a:defRPr sz="1200"/>
            </a:lvl1pPr>
          </a:lstStyle>
          <a:p>
            <a:fld id="{B96FA7FA-D056-45CF-9C8D-FE29D3A2A5AF}" type="datetimeFigureOut">
              <a:rPr lang="ru-RU" smtClean="0"/>
              <a:pPr/>
              <a:t>20.08.2020</a:t>
            </a:fld>
            <a:endParaRPr lang="ru-RU"/>
          </a:p>
        </p:txBody>
      </p:sp>
      <p:sp>
        <p:nvSpPr>
          <p:cNvPr id="4" name="Образ слайда 3"/>
          <p:cNvSpPr>
            <a:spLocks noGrp="1" noRot="1" noChangeAspect="1"/>
          </p:cNvSpPr>
          <p:nvPr>
            <p:ph type="sldImg" idx="2"/>
          </p:nvPr>
        </p:nvSpPr>
        <p:spPr>
          <a:xfrm>
            <a:off x="3281363" y="857250"/>
            <a:ext cx="3343275"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90600" y="3300413"/>
            <a:ext cx="792480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3"/>
            <a:ext cx="42926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11813" y="6513513"/>
            <a:ext cx="4292600" cy="344487"/>
          </a:xfrm>
          <a:prstGeom prst="rect">
            <a:avLst/>
          </a:prstGeom>
        </p:spPr>
        <p:txBody>
          <a:bodyPr vert="horz" lIns="91440" tIns="45720" rIns="91440" bIns="45720" rtlCol="0" anchor="b"/>
          <a:lstStyle>
            <a:lvl1pPr algn="r">
              <a:defRPr sz="1200"/>
            </a:lvl1pPr>
          </a:lstStyle>
          <a:p>
            <a:fld id="{76D35970-F7D3-474F-B527-F0D547F3E1C2}" type="slidenum">
              <a:rPr lang="ru-RU" smtClean="0"/>
              <a:pPr/>
              <a:t>‹#›</a:t>
            </a:fld>
            <a:endParaRPr lang="ru-RU"/>
          </a:p>
        </p:txBody>
      </p:sp>
    </p:spTree>
    <p:extLst>
      <p:ext uri="{BB962C8B-B14F-4D97-AF65-F5344CB8AC3E}">
        <p14:creationId xmlns:p14="http://schemas.microsoft.com/office/powerpoint/2010/main" xmlns="" val="196024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D35970-F7D3-474F-B527-F0D547F3E1C2}" type="slidenum">
              <a:rPr lang="ru-RU" smtClean="0"/>
              <a:pPr/>
              <a:t>2</a:t>
            </a:fld>
            <a:endParaRPr lang="ru-RU"/>
          </a:p>
        </p:txBody>
      </p:sp>
    </p:spTree>
    <p:extLst>
      <p:ext uri="{BB962C8B-B14F-4D97-AF65-F5344CB8AC3E}">
        <p14:creationId xmlns:p14="http://schemas.microsoft.com/office/powerpoint/2010/main" xmlns="" val="121430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D35970-F7D3-474F-B527-F0D547F3E1C2}" type="slidenum">
              <a:rPr lang="ru-RU" smtClean="0"/>
              <a:pPr/>
              <a:t>16</a:t>
            </a:fld>
            <a:endParaRPr lang="ru-RU"/>
          </a:p>
        </p:txBody>
      </p:sp>
    </p:spTree>
    <p:extLst>
      <p:ext uri="{BB962C8B-B14F-4D97-AF65-F5344CB8AC3E}">
        <p14:creationId xmlns:p14="http://schemas.microsoft.com/office/powerpoint/2010/main" xmlns="" val="1644692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76D35970-F7D3-474F-B527-F0D547F3E1C2}" type="slidenum">
              <a:rPr lang="ru-RU" smtClean="0"/>
              <a:pPr/>
              <a:t>18</a:t>
            </a:fld>
            <a:endParaRPr lang="ru-RU"/>
          </a:p>
        </p:txBody>
      </p:sp>
    </p:spTree>
    <p:extLst>
      <p:ext uri="{BB962C8B-B14F-4D97-AF65-F5344CB8AC3E}">
        <p14:creationId xmlns:p14="http://schemas.microsoft.com/office/powerpoint/2010/main" xmlns="" val="41002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D35970-F7D3-474F-B527-F0D547F3E1C2}" type="slidenum">
              <a:rPr lang="ru-RU" smtClean="0"/>
              <a:pPr/>
              <a:t>3</a:t>
            </a:fld>
            <a:endParaRPr lang="ru-RU"/>
          </a:p>
        </p:txBody>
      </p:sp>
    </p:spTree>
    <p:extLst>
      <p:ext uri="{BB962C8B-B14F-4D97-AF65-F5344CB8AC3E}">
        <p14:creationId xmlns:p14="http://schemas.microsoft.com/office/powerpoint/2010/main" xmlns="" val="172920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D35970-F7D3-474F-B527-F0D547F3E1C2}" type="slidenum">
              <a:rPr lang="ru-RU" smtClean="0"/>
              <a:pPr/>
              <a:t>4</a:t>
            </a:fld>
            <a:endParaRPr lang="ru-RU"/>
          </a:p>
        </p:txBody>
      </p:sp>
    </p:spTree>
    <p:extLst>
      <p:ext uri="{BB962C8B-B14F-4D97-AF65-F5344CB8AC3E}">
        <p14:creationId xmlns:p14="http://schemas.microsoft.com/office/powerpoint/2010/main" xmlns="" val="831874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D35970-F7D3-474F-B527-F0D547F3E1C2}" type="slidenum">
              <a:rPr lang="ru-RU" smtClean="0"/>
              <a:pPr/>
              <a:t>7</a:t>
            </a:fld>
            <a:endParaRPr lang="ru-RU"/>
          </a:p>
        </p:txBody>
      </p:sp>
    </p:spTree>
    <p:extLst>
      <p:ext uri="{BB962C8B-B14F-4D97-AF65-F5344CB8AC3E}">
        <p14:creationId xmlns:p14="http://schemas.microsoft.com/office/powerpoint/2010/main" xmlns="" val="420958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6D35970-F7D3-474F-B527-F0D547F3E1C2}" type="slidenum">
              <a:rPr lang="ru-RU" smtClean="0"/>
              <a:pPr/>
              <a:t>9</a:t>
            </a:fld>
            <a:endParaRPr lang="ru-RU"/>
          </a:p>
        </p:txBody>
      </p:sp>
    </p:spTree>
    <p:extLst>
      <p:ext uri="{BB962C8B-B14F-4D97-AF65-F5344CB8AC3E}">
        <p14:creationId xmlns:p14="http://schemas.microsoft.com/office/powerpoint/2010/main" xmlns="" val="82134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D35970-F7D3-474F-B527-F0D547F3E1C2}" type="slidenum">
              <a:rPr lang="ru-RU" smtClean="0"/>
              <a:pPr/>
              <a:t>10</a:t>
            </a:fld>
            <a:endParaRPr lang="ru-RU"/>
          </a:p>
        </p:txBody>
      </p:sp>
    </p:spTree>
    <p:extLst>
      <p:ext uri="{BB962C8B-B14F-4D97-AF65-F5344CB8AC3E}">
        <p14:creationId xmlns:p14="http://schemas.microsoft.com/office/powerpoint/2010/main" xmlns="" val="307022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D35970-F7D3-474F-B527-F0D547F3E1C2}" type="slidenum">
              <a:rPr lang="ru-RU" smtClean="0"/>
              <a:pPr/>
              <a:t>13</a:t>
            </a:fld>
            <a:endParaRPr lang="ru-RU"/>
          </a:p>
        </p:txBody>
      </p:sp>
    </p:spTree>
    <p:extLst>
      <p:ext uri="{BB962C8B-B14F-4D97-AF65-F5344CB8AC3E}">
        <p14:creationId xmlns:p14="http://schemas.microsoft.com/office/powerpoint/2010/main" xmlns="" val="86611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D35970-F7D3-474F-B527-F0D547F3E1C2}" type="slidenum">
              <a:rPr lang="ru-RU" smtClean="0"/>
              <a:pPr/>
              <a:t>14</a:t>
            </a:fld>
            <a:endParaRPr lang="ru-RU"/>
          </a:p>
        </p:txBody>
      </p:sp>
    </p:spTree>
    <p:extLst>
      <p:ext uri="{BB962C8B-B14F-4D97-AF65-F5344CB8AC3E}">
        <p14:creationId xmlns:p14="http://schemas.microsoft.com/office/powerpoint/2010/main" xmlns="" val="265531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D35970-F7D3-474F-B527-F0D547F3E1C2}" type="slidenum">
              <a:rPr lang="ru-RU" smtClean="0"/>
              <a:pPr/>
              <a:t>15</a:t>
            </a:fld>
            <a:endParaRPr lang="ru-RU"/>
          </a:p>
        </p:txBody>
      </p:sp>
    </p:spTree>
    <p:extLst>
      <p:ext uri="{BB962C8B-B14F-4D97-AF65-F5344CB8AC3E}">
        <p14:creationId xmlns:p14="http://schemas.microsoft.com/office/powerpoint/2010/main" xmlns="" val="1822759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bg1"/>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bg1"/>
                </a:solidFill>
                <a:latin typeface="Roboto"/>
                <a:cs typeface="Roboto"/>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bg1"/>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906000" cy="6858000"/>
          </a:xfrm>
          <a:custGeom>
            <a:avLst/>
            <a:gdLst/>
            <a:ahLst/>
            <a:cxnLst/>
            <a:rect l="l" t="t" r="r" b="b"/>
            <a:pathLst>
              <a:path w="9906000" h="6858000">
                <a:moveTo>
                  <a:pt x="9906000" y="0"/>
                </a:moveTo>
                <a:lnTo>
                  <a:pt x="0" y="0"/>
                </a:lnTo>
                <a:lnTo>
                  <a:pt x="0" y="6858000"/>
                </a:lnTo>
                <a:lnTo>
                  <a:pt x="9906000" y="6858000"/>
                </a:lnTo>
                <a:lnTo>
                  <a:pt x="9906000" y="0"/>
                </a:lnTo>
                <a:close/>
              </a:path>
            </a:pathLst>
          </a:custGeom>
          <a:solidFill>
            <a:srgbClr val="FFD731"/>
          </a:solidFill>
        </p:spPr>
        <p:txBody>
          <a:bodyPr wrap="square" lIns="0" tIns="0" rIns="0" bIns="0" rtlCol="0"/>
          <a:lstStyle/>
          <a:p>
            <a:endParaRPr/>
          </a:p>
        </p:txBody>
      </p:sp>
      <p:sp>
        <p:nvSpPr>
          <p:cNvPr id="17" name="bg object 17"/>
          <p:cNvSpPr/>
          <p:nvPr/>
        </p:nvSpPr>
        <p:spPr>
          <a:xfrm>
            <a:off x="3983735" y="2459735"/>
            <a:ext cx="1938527" cy="1938527"/>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56666" y="592277"/>
            <a:ext cx="8792667" cy="300355"/>
          </a:xfrm>
          <a:prstGeom prst="rect">
            <a:avLst/>
          </a:prstGeom>
        </p:spPr>
        <p:txBody>
          <a:bodyPr wrap="square" lIns="0" tIns="0" rIns="0" bIns="0">
            <a:spAutoFit/>
          </a:bodyPr>
          <a:lstStyle>
            <a:lvl1pPr>
              <a:defRPr sz="1800" b="1" i="0">
                <a:solidFill>
                  <a:schemeClr val="bg1"/>
                </a:solidFill>
                <a:latin typeface="Roboto"/>
                <a:cs typeface="Roboto"/>
              </a:defRPr>
            </a:lvl1pPr>
          </a:lstStyle>
          <a:p>
            <a:endParaRPr/>
          </a:p>
        </p:txBody>
      </p:sp>
      <p:sp>
        <p:nvSpPr>
          <p:cNvPr id="3" name="Holder 3"/>
          <p:cNvSpPr>
            <a:spLocks noGrp="1"/>
          </p:cNvSpPr>
          <p:nvPr>
            <p:ph type="body" idx="1"/>
          </p:nvPr>
        </p:nvSpPr>
        <p:spPr>
          <a:xfrm>
            <a:off x="566216" y="1949830"/>
            <a:ext cx="4154170" cy="26174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8/20/2020</a:t>
            </a:fld>
            <a:endParaRPr lang="en-US"/>
          </a:p>
        </p:txBody>
      </p:sp>
      <p:sp>
        <p:nvSpPr>
          <p:cNvPr id="6" name="Holder 6"/>
          <p:cNvSpPr>
            <a:spLocks noGrp="1"/>
          </p:cNvSpPr>
          <p:nvPr>
            <p:ph type="sldNum" sz="quarter" idx="7"/>
          </p:nvPr>
        </p:nvSpPr>
        <p:spPr>
          <a:xfrm>
            <a:off x="7132320" y="6377940"/>
            <a:ext cx="227838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hyperlink" Target="http://privatization.gov.ua/" TargetMode="External"/><Relationship Id="rId4" Type="http://schemas.openxmlformats.org/officeDocument/2006/relationships/hyperlink" Target="https://prozorro.sale/auction/UA-PS-2020-02-20-000074-3"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privatization.gov.ua/product/privatization-budinok-kul-turi-lit-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s://prozorro.sale/auction/UA-PS-2020-08-13-000155-3" TargetMode="External"/><Relationship Id="rId1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hyperlink" Target="https://prozorro.sale/auction/UA-PS-2020-08-13-000150-3" TargetMode="External"/><Relationship Id="rId13" Type="http://schemas.openxmlformats.org/officeDocument/2006/relationships/image" Target="../media/image23.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privatization.gov.ua/product/privatization-nezitlova-budivla-stolova-lit-1a-zagal-nou-ploseu-220-7-kv-m-zi-sporudami-ogoroza-no-1-2/" TargetMode="External"/><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hyperlink" Target="https://prozorro.sale/auction/UA-PS-2020-08-05-000131-3" TargetMode="External"/><Relationship Id="rId13" Type="http://schemas.openxmlformats.org/officeDocument/2006/relationships/image" Target="../media/image24.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privatization.gov.ua/product/privatization-fabrika-pral-na-ta-pidpriemstvo-himcistki/" TargetMode="External"/><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privatization.gov.ua/product/privatization-grupa-inventarnih-ob-ektiv-u-skladi-asfal-tni-plosadki-inv-no-102-114-vaga-avtomobil-na-inv-no-604-zaglublenij-sklad-inv-no-015-kontora-laboratoria-inv-no-013-mehmajsterna-inv-no-009-og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s://prozorro.sale/auction/UA-PS-2020-08-07-000141-3" TargetMode="External"/><Relationship Id="rId1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privatization.gov.ua/product/privatization-grupa-nezitlovih-budivel-u-skladi-nezitlova-budivla-a-1-zagal-nou-ploseu-282-3-kv-m-garaz-g-zagal-nou-ploseu-35-9-kv-m-vbiral-na-t-zagal-nou-ploseu-3-kv-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s://prozorro.sale/auction/UA-PS-2020-08-06-000170-3" TargetMode="External"/><Relationship Id="rId1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privatization.gov.ua/product/administratyvna-budivlya-zagalnoyu-ploshheyu-491-8-kv-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s://prozorro.sale/auction/UA-PS-2020-08-12-000114-3" TargetMode="External"/><Relationship Id="rId1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privatization.gov.ua/product/administratyvnyj-budynok-zagalnoyu-ploshheyu-426-9-kv-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s://prozorro.sale/auction/UA-PS-2020-08-12-000127-3" TargetMode="External"/><Relationship Id="rId14" Type="http://schemas.openxmlformats.org/officeDocument/2006/relationships/image" Target="../media/image28.jpeg"/></Relationships>
</file>

<file path=ppt/slides/_rels/slide17.xml.rels><?xml version="1.0" encoding="UTF-8" standalone="yes"?>
<Relationships xmlns="http://schemas.openxmlformats.org/package/2006/relationships"><Relationship Id="rId8" Type="http://schemas.openxmlformats.org/officeDocument/2006/relationships/hyperlink" Target="https://prozorro.sale/auction/UA-PS-2020-08-10-000104-3" TargetMode="External"/><Relationship Id="rId13" Type="http://schemas.openxmlformats.org/officeDocument/2006/relationships/image" Target="../media/image29.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privatization.gov.ua/product/ob-yekt-nezavershenogo-budivnytstva-kompleks-budivel-adminbudynok-kotelnya-garazh/" TargetMode="External"/><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privatization.gov.ua/product/privatization-budivla-kolisn-ogo-ditacogo-sadka-zagal-nou-ploseu-2511-5-kv-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s://prozorro.sale/auction/UA-PS-2020-08-07-000099-3" TargetMode="External"/><Relationship Id="rId1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hyperlink" Target="https://prozorro.sale/auction/UA-PS-2020-08-14-000019-3" TargetMode="External"/><Relationship Id="rId13" Type="http://schemas.openxmlformats.org/officeDocument/2006/relationships/image" Target="../media/image31.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privatization.gov.ua/product/privatization-administrativna-budivla-lit-a-1-zagal-nou-ploseu-277-3-kv-m-ta-garaz-lit-b-zagal-nou-ploseu-24-8-kv-m/" TargetMode="External"/><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s://privatization.gov.ua/product/privatization-derzavne-pidpriemstvo-zavod-radiorele/" TargetMode="External"/><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s://prozorro.sale/auction/UA-PS-2020-06-18-000118-3"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prozorro.sale/auction/UA-PS-2020-08-14-000041-3" TargetMode="External"/><Relationship Id="rId13" Type="http://schemas.openxmlformats.org/officeDocument/2006/relationships/image" Target="../media/image32.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privatization.gov.ua/product/privatization-grupa-inventarnih-ob-ektiv-u-skladi-primisenna-kolisn-ogo-medpunktu-ploseu-131-3-kv-m-sanpropusknik-do-idal-ni-zagal-nou-ploseu-31-2-kv-m-teplica-zagal-nou-ploseu-93-5-kv-m-ovoceshovise/" TargetMode="External"/><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hyperlink" Target="https://prozorro.sale/auction/UA-PS-2020-08-12-000146-3" TargetMode="External"/><Relationship Id="rId13" Type="http://schemas.openxmlformats.org/officeDocument/2006/relationships/image" Target="../media/image33.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privatization.gov.ua/product/privatization-sauna/" TargetMode="External"/><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s://privatization.gov.ua/product/yedynyj-majnovyj-kompleks-derzhavnogo-komertsijnogo-pidpryyemstva-gotel-slov-yanskyj/" TargetMode="External"/><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s://prozorro.sale/auction/UA-PS-2020-06-12-000014-3"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s://privatization.gov.ua/product/privatization-budivla-klubu-zagal-nou-ploseu-757-5-kv-m/" TargetMode="External"/><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s://prozorro.sale/auction/UA-PS-2020-03-22-000024-3"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prozorro.sale/auction/UA-PS-2020-07-30-000097-3" TargetMode="External"/><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privatization.gov.ua/product/nezhytlove-prymishhennya-yidalni-lit-a-zagalnoyu-ploshheyu-430-1-kv-m-shho-ne-uvijshlo-do-statutnogo-kapitalu-vat-luchanskyj-tsukrovyj-zavod-kod-za-yedrpou-00372486-prypyneno/" TargetMode="External"/><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hyperlink" Target="https://prozorro.sale/auction/UA-PS-2020-04-17-000115-3" TargetMode="External"/><Relationship Id="rId13" Type="http://schemas.openxmlformats.org/officeDocument/2006/relationships/image" Target="../media/image18.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privatization.gov.ua/product/privatization-livnevij-kolektor/" TargetMode="External"/><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privatization.gov.ua/product/privatization-seredna-skol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s://prozorro.sale/auction/UA-PS-2020-08-12-000150-3" TargetMode="External"/><Relationship Id="rId1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hyperlink" Target="https://prozorro.sale/auction/UA-PS-2020-08-03-000122-3" TargetMode="External"/><Relationship Id="rId13"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privatization.gov.ua/product/privatization-budivla-magazinu/" TargetMode="External"/><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privatization.gov.ua/product/privatization-primisenna-persogo-poverhu-budivli-lit-a-nono-115-117-nono-119-121-zagal-nou-ploseu-107-9-kv-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hyperlink" Target="https://prozorro.sale/auction/UA-PS-2020-08-11-000183-3" TargetMode="External"/><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3505200" y="1828800"/>
            <a:ext cx="3968151" cy="3048000"/>
          </a:xfrm>
          <a:prstGeom prst="rect">
            <a:avLst/>
          </a:prstGeom>
        </p:spPr>
      </p:pic>
      <p:sp>
        <p:nvSpPr>
          <p:cNvPr id="3" name="AutoShape 2" descr="Результат пошуку зображень за запитом фонд державного майна"/>
          <p:cNvSpPr>
            <a:spLocks noChangeAspect="1" noChangeArrowheads="1"/>
          </p:cNvSpPr>
          <p:nvPr/>
        </p:nvSpPr>
        <p:spPr bwMode="auto">
          <a:xfrm>
            <a:off x="3886200" y="1600200"/>
            <a:ext cx="4648200" cy="464821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4" name="Рисунок 3"/>
          <p:cNvPicPr>
            <a:picLocks noChangeAspect="1"/>
          </p:cNvPicPr>
          <p:nvPr/>
        </p:nvPicPr>
        <p:blipFill>
          <a:blip r:embed="rId3" cstate="print">
            <a:biLevel thresh="75000"/>
            <a:extLst>
              <a:ext uri="{28A0092B-C50C-407E-A947-70E740481C1C}">
                <a14:useLocalDpi xmlns:a14="http://schemas.microsoft.com/office/drawing/2010/main" xmlns="" val="0"/>
              </a:ext>
            </a:extLst>
          </a:blip>
          <a:stretch>
            <a:fillRect/>
          </a:stretch>
        </p:blipFill>
        <p:spPr>
          <a:xfrm>
            <a:off x="201484" y="2065573"/>
            <a:ext cx="2060857" cy="2060857"/>
          </a:xfrm>
          <a:prstGeom prst="rect">
            <a:avLst/>
          </a:prstGeom>
        </p:spPr>
      </p:pic>
      <p:sp>
        <p:nvSpPr>
          <p:cNvPr id="5" name="TextBox 4"/>
          <p:cNvSpPr txBox="1"/>
          <p:nvPr/>
        </p:nvSpPr>
        <p:spPr>
          <a:xfrm>
            <a:off x="1995059" y="2311171"/>
            <a:ext cx="2375971" cy="1569660"/>
          </a:xfrm>
          <a:prstGeom prst="rect">
            <a:avLst/>
          </a:prstGeom>
          <a:noFill/>
        </p:spPr>
        <p:txBody>
          <a:bodyPr wrap="none" rtlCol="0">
            <a:spAutoFit/>
          </a:bodyPr>
          <a:lstStyle/>
          <a:p>
            <a:r>
              <a:rPr lang="en-US" sz="2400" b="1" cap="all" spc="300" dirty="0">
                <a:latin typeface="Myriad Pro" panose="020B0503030403020204" pitchFamily="34" charset="0"/>
              </a:rPr>
              <a:t>State</a:t>
            </a:r>
          </a:p>
          <a:p>
            <a:r>
              <a:rPr lang="en-US" sz="2400" b="1" cap="all" spc="300" dirty="0">
                <a:latin typeface="Myriad Pro" panose="020B0503030403020204" pitchFamily="34" charset="0"/>
              </a:rPr>
              <a:t>Property</a:t>
            </a:r>
          </a:p>
          <a:p>
            <a:r>
              <a:rPr lang="en-US" sz="2400" b="1" cap="all" spc="300" dirty="0">
                <a:latin typeface="Myriad Pro" panose="020B0503030403020204" pitchFamily="34" charset="0"/>
              </a:rPr>
              <a:t>Fund</a:t>
            </a:r>
          </a:p>
          <a:p>
            <a:r>
              <a:rPr lang="en-US" sz="2400" b="1" cap="all" spc="300" dirty="0">
                <a:latin typeface="Myriad Pro" panose="020B0503030403020204" pitchFamily="34" charset="0"/>
              </a:rPr>
              <a:t>of Ukraine</a:t>
            </a:r>
            <a:endParaRPr lang="ru-RU" sz="2400" b="1" cap="all" spc="300" dirty="0">
              <a:latin typeface="Myriad Pro" panose="020B0503030403020204" pitchFamily="34" charset="0"/>
            </a:endParaRPr>
          </a:p>
        </p:txBody>
      </p:sp>
      <p:cxnSp>
        <p:nvCxnSpPr>
          <p:cNvPr id="7" name="Прямая соединительная линия 6"/>
          <p:cNvCxnSpPr/>
          <p:nvPr/>
        </p:nvCxnSpPr>
        <p:spPr>
          <a:xfrm>
            <a:off x="4724400" y="2181601"/>
            <a:ext cx="0"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55734" y="2311171"/>
            <a:ext cx="3804247" cy="1938992"/>
          </a:xfrm>
          <a:prstGeom prst="rect">
            <a:avLst/>
          </a:prstGeom>
          <a:noFill/>
        </p:spPr>
        <p:txBody>
          <a:bodyPr wrap="none" rtlCol="0">
            <a:spAutoFit/>
          </a:bodyPr>
          <a:lstStyle/>
          <a:p>
            <a:r>
              <a:rPr lang="uk-UA" sz="2400" b="1" spc="300" dirty="0" smtClean="0">
                <a:latin typeface="Myriad Pro" panose="020B0503030403020204" pitchFamily="34" charset="0"/>
              </a:rPr>
              <a:t> </a:t>
            </a:r>
            <a:r>
              <a:rPr lang="en-US" sz="2400" b="1" spc="300" dirty="0">
                <a:latin typeface="Myriad Pro" panose="020B0503030403020204" pitchFamily="34" charset="0"/>
              </a:rPr>
              <a:t>Small Privatization</a:t>
            </a:r>
            <a:endParaRPr lang="uk-UA" sz="2400" b="1" spc="300" dirty="0">
              <a:latin typeface="Myriad Pro" panose="020B0503030403020204" pitchFamily="34" charset="0"/>
            </a:endParaRPr>
          </a:p>
          <a:p>
            <a:endParaRPr lang="uk-UA" sz="2400" b="1" spc="300" dirty="0">
              <a:latin typeface="Myriad Pro" panose="020B0503030403020204" pitchFamily="34" charset="0"/>
            </a:endParaRPr>
          </a:p>
          <a:p>
            <a:pPr algn="ctr"/>
            <a:r>
              <a:rPr lang="en-US" sz="2400" spc="300" dirty="0">
                <a:latin typeface="Myriad Pro" panose="020B0503030403020204" pitchFamily="34" charset="0"/>
              </a:rPr>
              <a:t>News-letter</a:t>
            </a:r>
          </a:p>
          <a:p>
            <a:pPr algn="ctr"/>
            <a:endParaRPr lang="uk-UA" sz="2400" spc="300" dirty="0">
              <a:latin typeface="Myriad Pro" panose="020B0503030403020204" pitchFamily="34" charset="0"/>
            </a:endParaRPr>
          </a:p>
          <a:p>
            <a:pPr algn="ctr"/>
            <a:r>
              <a:rPr lang="en-US" sz="2400" spc="300" dirty="0">
                <a:latin typeface="Myriad Pro" panose="020B0503030403020204" pitchFamily="34" charset="0"/>
              </a:rPr>
              <a:t>August </a:t>
            </a:r>
            <a:r>
              <a:rPr lang="ru-RU" sz="2400" spc="300" dirty="0" smtClean="0">
                <a:latin typeface="Myriad Pro" panose="020B0503030403020204" pitchFamily="34" charset="0"/>
              </a:rPr>
              <a:t>19</a:t>
            </a:r>
            <a:r>
              <a:rPr lang="en-US" sz="2400" spc="300" dirty="0" smtClean="0">
                <a:latin typeface="Myriad Pro" panose="020B0503030403020204" pitchFamily="34" charset="0"/>
              </a:rPr>
              <a:t>,</a:t>
            </a:r>
            <a:r>
              <a:rPr lang="uk-UA" sz="2400" spc="300" dirty="0">
                <a:latin typeface="Myriad Pro" panose="020B0503030403020204" pitchFamily="34" charset="0"/>
              </a:rPr>
              <a:t>2020</a:t>
            </a:r>
            <a:endParaRPr lang="ru-RU" sz="2400" spc="300" dirty="0">
              <a:latin typeface="Myriad Pro" panose="020B0503030403020204" pitchFamily="34" charset="0"/>
            </a:endParaRPr>
          </a:p>
        </p:txBody>
      </p:sp>
      <p:sp>
        <p:nvSpPr>
          <p:cNvPr id="8" name="Скругленный прямоугольник 7">
            <a:hlinkClick r:id="rId4"/>
          </p:cNvPr>
          <p:cNvSpPr/>
          <p:nvPr/>
        </p:nvSpPr>
        <p:spPr>
          <a:xfrm>
            <a:off x="1600200" y="5745128"/>
            <a:ext cx="6553200" cy="5630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yriad Pro" panose="020B0503030403020204" pitchFamily="34" charset="0"/>
              </a:rPr>
              <a:t>        More auctions are available at </a:t>
            </a:r>
            <a:endParaRPr lang="ru-RU" b="1" dirty="0" smtClean="0">
              <a:solidFill>
                <a:schemeClr val="tx1"/>
              </a:solidFill>
              <a:latin typeface="Myriad Pro" panose="020B0503030403020204" pitchFamily="34" charset="0"/>
            </a:endParaRPr>
          </a:p>
          <a:p>
            <a:pPr algn="ctr"/>
            <a:r>
              <a:rPr lang="en-US" b="1" dirty="0" smtClean="0">
                <a:solidFill>
                  <a:schemeClr val="tx1"/>
                </a:solidFill>
                <a:latin typeface="Myriad Pro" panose="020B0503030403020204" pitchFamily="34" charset="0"/>
                <a:hlinkClick r:id="rId5"/>
              </a:rPr>
              <a:t>privatization.gov.ua</a:t>
            </a:r>
            <a:endParaRPr lang="ru-RU" b="1" dirty="0">
              <a:solidFill>
                <a:schemeClr val="tx1"/>
              </a:solidFill>
              <a:latin typeface="Myriad Pro" panose="020B0503030403020204" pitchFamily="34" charset="0"/>
            </a:endParaRPr>
          </a:p>
        </p:txBody>
      </p:sp>
      <p:pic>
        <p:nvPicPr>
          <p:cNvPr id="6" name="Рисунок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79370" y="5775038"/>
            <a:ext cx="431378" cy="4313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a:p>
          </p:txBody>
        </p:sp>
      </p:grpSp>
      <p:sp>
        <p:nvSpPr>
          <p:cNvPr id="6" name="object 6"/>
          <p:cNvSpPr/>
          <p:nvPr/>
        </p:nvSpPr>
        <p:spPr>
          <a:xfrm>
            <a:off x="0" y="417751"/>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a:p>
        </p:txBody>
      </p:sp>
      <p:sp>
        <p:nvSpPr>
          <p:cNvPr id="8" name="object 8"/>
          <p:cNvSpPr txBox="1"/>
          <p:nvPr/>
        </p:nvSpPr>
        <p:spPr>
          <a:xfrm>
            <a:off x="556666" y="1229441"/>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219200"/>
            <a:ext cx="357734" cy="386744"/>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582845" y="1916615"/>
            <a:ext cx="4281055" cy="3165610"/>
          </a:xfrm>
          <a:prstGeom prst="rect">
            <a:avLst/>
          </a:prstGeom>
        </p:spPr>
        <p:txBody>
          <a:bodyPr vert="horz" wrap="square" lIns="0" tIns="13335" rIns="0" bIns="0" rtlCol="0">
            <a:spAutoFit/>
          </a:bodyPr>
          <a:lstStyle/>
          <a:p>
            <a:pPr marL="12065" marR="27305" algn="just">
              <a:spcBef>
                <a:spcPts val="105"/>
              </a:spcBef>
              <a:tabLst>
                <a:tab pos="184785" algn="l"/>
                <a:tab pos="185420" algn="l"/>
              </a:tabLst>
            </a:pPr>
            <a:r>
              <a:rPr lang="en-US" sz="1200" b="1" dirty="0" smtClean="0">
                <a:latin typeface="Myriad Pro" panose="020B0503030403020204" pitchFamily="34" charset="0"/>
              </a:rPr>
              <a:t>Address</a:t>
            </a:r>
            <a:r>
              <a:rPr lang="uk-UA" sz="1200" dirty="0" smtClean="0">
                <a:latin typeface="Myriad Pro" panose="020B0503030403020204" pitchFamily="34" charset="0"/>
              </a:rPr>
              <a:t>: </a:t>
            </a:r>
            <a:r>
              <a:rPr lang="ru-RU" sz="1200" dirty="0" smtClean="0">
                <a:latin typeface="Myriad Pro" panose="020B0503030403020204" pitchFamily="34" charset="0"/>
              </a:rPr>
              <a:t>4Д</a:t>
            </a:r>
            <a:r>
              <a:rPr lang="en-US" sz="1200" dirty="0" smtClean="0">
                <a:latin typeface="Myriad Pro" panose="020B0503030403020204" pitchFamily="34" charset="0"/>
              </a:rPr>
              <a:t>, </a:t>
            </a:r>
            <a:r>
              <a:rPr lang="en-US" sz="1200" dirty="0" err="1" smtClean="0">
                <a:latin typeface="Myriad Pro" panose="020B0503030403020204" pitchFamily="34" charset="0"/>
              </a:rPr>
              <a:t>Shevchenka</a:t>
            </a:r>
            <a:r>
              <a:rPr lang="en-US" sz="1200" dirty="0" smtClean="0">
                <a:latin typeface="Myriad Pro" panose="020B0503030403020204" pitchFamily="34" charset="0"/>
              </a:rPr>
              <a:t> St., </a:t>
            </a:r>
            <a:r>
              <a:rPr lang="en-US" sz="1200" dirty="0" err="1" smtClean="0">
                <a:latin typeface="Myriad Pro" panose="020B0503030403020204" pitchFamily="34" charset="0"/>
              </a:rPr>
              <a:t>Kodra</a:t>
            </a:r>
            <a:r>
              <a:rPr lang="en-US" sz="1200" dirty="0" smtClean="0">
                <a:latin typeface="Myriad Pro" panose="020B0503030403020204" pitchFamily="34" charset="0"/>
              </a:rPr>
              <a:t> small town, </a:t>
            </a:r>
            <a:r>
              <a:rPr lang="en-US" sz="1200" dirty="0" err="1" smtClean="0">
                <a:latin typeface="Myriad Pro" panose="020B0503030403020204" pitchFamily="34" charset="0"/>
              </a:rPr>
              <a:t>Makarivskyi</a:t>
            </a:r>
            <a:r>
              <a:rPr lang="en-US" sz="1200" dirty="0" smtClean="0">
                <a:latin typeface="Myriad Pro" panose="020B0503030403020204" pitchFamily="34" charset="0"/>
              </a:rPr>
              <a:t> district, Kyiv region</a:t>
            </a:r>
            <a:endParaRPr lang="ru-RU" sz="1200" dirty="0">
              <a:latin typeface="Myriad Pro" panose="020B0503030403020204" pitchFamily="34" charset="0"/>
            </a:endParaRPr>
          </a:p>
          <a:p>
            <a:pPr marL="12065" marR="27305" algn="just">
              <a:lnSpc>
                <a:spcPct val="100000"/>
              </a:lnSpc>
              <a:spcBef>
                <a:spcPts val="105"/>
              </a:spcBef>
              <a:tabLst>
                <a:tab pos="184785" algn="l"/>
                <a:tab pos="185420" algn="l"/>
              </a:tabLst>
            </a:pPr>
            <a:r>
              <a:rPr lang="uk-UA" sz="1200" dirty="0">
                <a:latin typeface="Myriad Pro" panose="020B0503030403020204" pitchFamily="34" charset="0"/>
              </a:rPr>
              <a:t/>
            </a:r>
            <a:br>
              <a:rPr lang="uk-UA" sz="1200" dirty="0">
                <a:latin typeface="Myriad Pro" panose="020B0503030403020204" pitchFamily="34" charset="0"/>
              </a:rPr>
            </a:br>
            <a:r>
              <a:rPr lang="en-US" sz="1200" dirty="0" smtClean="0">
                <a:latin typeface="Myriad Pro" panose="020B0503030403020204" pitchFamily="34" charset="0"/>
              </a:rPr>
              <a:t>The </a:t>
            </a:r>
            <a:r>
              <a:rPr lang="en-US" sz="1200" dirty="0">
                <a:latin typeface="Myriad Pro" panose="020B0503030403020204" pitchFamily="34" charset="0"/>
              </a:rPr>
              <a:t>building is two-</a:t>
            </a:r>
            <a:r>
              <a:rPr lang="en-US" sz="1200" dirty="0" err="1">
                <a:latin typeface="Myriad Pro" panose="020B0503030403020204" pitchFamily="34" charset="0"/>
              </a:rPr>
              <a:t>storey</a:t>
            </a:r>
            <a:r>
              <a:rPr lang="en-US" sz="1200" dirty="0">
                <a:latin typeface="Myriad Pro" panose="020B0503030403020204" pitchFamily="34" charset="0"/>
              </a:rPr>
              <a:t>, brick. The privatization object includes an unfinished basement, the first, second and third floors of the house of culture with a total area of ​​4655.7 sq</a:t>
            </a:r>
            <a:r>
              <a:rPr lang="en-US" sz="1200" dirty="0" smtClean="0">
                <a:latin typeface="Myriad Pro" panose="020B0503030403020204" pitchFamily="34" charset="0"/>
              </a:rPr>
              <a:t>. m</a:t>
            </a:r>
            <a:r>
              <a:rPr lang="en-US" sz="1200" dirty="0">
                <a:latin typeface="Myriad Pro" panose="020B0503030403020204" pitchFamily="34" charset="0"/>
              </a:rPr>
              <a:t>. The degree of construction readiness of the object is 11%. Building materials and equipment that have not been handed over for installation are not available on the site. No conservation work was carried out. The erected structures were affected by precipitation, temperature changes and unauthorized dismantling by the population, which led to partial damage and destruction of the erected structures. The territory is not fenced, abandoned. There are no elements of engineering and sanitary support systems. The erected structural elements of the building are in a satisfactory condition.</a:t>
            </a:r>
            <a:endParaRPr lang="ru-RU" sz="1200" dirty="0">
              <a:latin typeface="Myriad Pro" panose="020B0503030403020204" pitchFamily="34" charset="0"/>
            </a:endParaRPr>
          </a:p>
        </p:txBody>
      </p:sp>
      <p:sp>
        <p:nvSpPr>
          <p:cNvPr id="26" name="object 26"/>
          <p:cNvSpPr txBox="1">
            <a:spLocks noGrp="1"/>
          </p:cNvSpPr>
          <p:nvPr>
            <p:ph type="title"/>
          </p:nvPr>
        </p:nvSpPr>
        <p:spPr>
          <a:xfrm>
            <a:off x="533400" y="381000"/>
            <a:ext cx="6549643" cy="751488"/>
          </a:xfrm>
          <a:prstGeom prst="rect">
            <a:avLst/>
          </a:prstGeom>
        </p:spPr>
        <p:txBody>
          <a:bodyPr vert="horz" wrap="square" lIns="0" tIns="12700" rIns="0" bIns="0" rtlCol="0">
            <a:spAutoFit/>
          </a:bodyPr>
          <a:lstStyle/>
          <a:p>
            <a:pPr marL="12700" algn="l">
              <a:spcBef>
                <a:spcPts val="100"/>
              </a:spcBef>
            </a:pPr>
            <a:r>
              <a:rPr lang="en-US" sz="2400" b="0" spc="-60" dirty="0" smtClean="0">
                <a:latin typeface="Myriad Pro" panose="020B0503030403020204" pitchFamily="34" charset="0"/>
                <a:cs typeface="Arial"/>
              </a:rPr>
              <a:t>Object </a:t>
            </a:r>
            <a:r>
              <a:rPr lang="en-US" sz="2400" b="0" spc="-60" dirty="0">
                <a:latin typeface="Myriad Pro" panose="020B0503030403020204" pitchFamily="34" charset="0"/>
                <a:cs typeface="Arial"/>
              </a:rPr>
              <a:t>of </a:t>
            </a:r>
            <a:r>
              <a:rPr lang="en-US" sz="2400" b="0" spc="-60" dirty="0" smtClean="0">
                <a:latin typeface="Myriad Pro" panose="020B0503030403020204" pitchFamily="34" charset="0"/>
                <a:cs typeface="Arial"/>
              </a:rPr>
              <a:t>Unfinished Construction </a:t>
            </a:r>
            <a:r>
              <a:rPr lang="en-US" sz="2400" b="0" spc="-60" dirty="0">
                <a:latin typeface="Myriad Pro" panose="020B0503030403020204" pitchFamily="34" charset="0"/>
                <a:cs typeface="Arial"/>
              </a:rPr>
              <a:t>is a </a:t>
            </a:r>
            <a:r>
              <a:rPr lang="en-US" sz="2400" b="0" spc="-60" dirty="0" smtClean="0">
                <a:latin typeface="Myriad Pro" panose="020B0503030403020204" pitchFamily="34" charset="0"/>
                <a:cs typeface="Arial"/>
              </a:rPr>
              <a:t>House </a:t>
            </a:r>
            <a:r>
              <a:rPr lang="en-US" sz="2400" b="0" spc="-60" dirty="0">
                <a:latin typeface="Myriad Pro" panose="020B0503030403020204" pitchFamily="34" charset="0"/>
                <a:cs typeface="Arial"/>
              </a:rPr>
              <a:t>of </a:t>
            </a:r>
            <a:r>
              <a:rPr lang="en-US" sz="2400" b="0" spc="-60" dirty="0" smtClean="0">
                <a:latin typeface="Myriad Pro" panose="020B0503030403020204" pitchFamily="34" charset="0"/>
                <a:cs typeface="Arial"/>
              </a:rPr>
              <a:t>Culture</a:t>
            </a:r>
            <a:endParaRPr lang="uk-UA" sz="2400" b="0" spc="-60" dirty="0">
              <a:latin typeface="Myriad Pro" panose="020B0503030403020204" pitchFamily="34" charset="0"/>
              <a:cs typeface="Arial"/>
            </a:endParaRPr>
          </a:p>
        </p:txBody>
      </p:sp>
      <p:pic>
        <p:nvPicPr>
          <p:cNvPr id="27" name="Рисунок 26"/>
          <p:cNvPicPr>
            <a:picLocks noChangeAspect="1"/>
          </p:cNvPicPr>
          <p:nvPr/>
        </p:nvPicPr>
        <p:blipFill>
          <a:blip r:embed="rId6"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82845" y="5223947"/>
            <a:ext cx="4166972" cy="732893"/>
          </a:xfrm>
          <a:prstGeom prst="rect">
            <a:avLst/>
          </a:prstGeom>
        </p:spPr>
        <p:txBody>
          <a:bodyPr vert="horz" wrap="square" lIns="0" tIns="12065" rIns="0" bIns="0" rtlCol="0">
            <a:spAutoFit/>
          </a:bodyPr>
          <a:lstStyle/>
          <a:p>
            <a:pPr marL="456565" marR="1638300">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marL="456565" marR="1638300">
              <a:lnSpc>
                <a:spcPct val="100000"/>
              </a:lnSpc>
              <a:spcBef>
                <a:spcPts val="95"/>
              </a:spcBef>
              <a:tabLst>
                <a:tab pos="874394" algn="l"/>
                <a:tab pos="1021080" algn="l"/>
              </a:tabLst>
            </a:pPr>
            <a:endParaRPr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1025789" y="5585756"/>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ru-RU" sz="1400" b="1" dirty="0">
                <a:latin typeface="Myriad Pro" panose="020B0503030403020204" pitchFamily="34" charset="0"/>
              </a:rPr>
              <a:t>₴293 300</a:t>
            </a:r>
            <a:endParaRPr lang="ru-RU" sz="1000" b="1" dirty="0">
              <a:latin typeface="Myriad Pro" panose="020B0503030403020204" pitchFamily="34" charset="0"/>
            </a:endParaRPr>
          </a:p>
        </p:txBody>
      </p:sp>
      <p:pic>
        <p:nvPicPr>
          <p:cNvPr id="35" name="Рисунок 3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10738" y="5118126"/>
            <a:ext cx="514922" cy="514922"/>
          </a:xfrm>
          <a:prstGeom prst="rect">
            <a:avLst/>
          </a:prstGeom>
        </p:spPr>
      </p:pic>
      <p:sp>
        <p:nvSpPr>
          <p:cNvPr id="24" name="object 8"/>
          <p:cNvSpPr txBox="1"/>
          <p:nvPr/>
        </p:nvSpPr>
        <p:spPr>
          <a:xfrm>
            <a:off x="2909599" y="5224293"/>
            <a:ext cx="4166972" cy="443070"/>
          </a:xfrm>
          <a:prstGeom prst="rect">
            <a:avLst/>
          </a:prstGeom>
        </p:spPr>
        <p:txBody>
          <a:bodyPr vert="horz" wrap="square" lIns="0" tIns="12065" rIns="0" bIns="0" rtlCol="0">
            <a:spAutoFit/>
          </a:bodyPr>
          <a:lstStyle/>
          <a:p>
            <a:pPr marL="456565" marR="1638300">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5" name="Рисунок 2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06776" y="5141664"/>
            <a:ext cx="486502" cy="486502"/>
          </a:xfrm>
          <a:prstGeom prst="rect">
            <a:avLst/>
          </a:prstGeom>
        </p:spPr>
      </p:pic>
      <p:sp>
        <p:nvSpPr>
          <p:cNvPr id="29" name="object 23"/>
          <p:cNvSpPr txBox="1"/>
          <p:nvPr/>
        </p:nvSpPr>
        <p:spPr>
          <a:xfrm>
            <a:off x="3398436" y="5598665"/>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a:latin typeface="Myriad Pro" panose="020B0503030403020204" pitchFamily="34" charset="0"/>
              </a:rPr>
              <a:t>0</a:t>
            </a:r>
            <a:r>
              <a:rPr lang="en-US" sz="1400" b="1" dirty="0" smtClean="0">
                <a:latin typeface="Myriad Pro" panose="020B0503030403020204" pitchFamily="34" charset="0"/>
              </a:rPr>
              <a:t>2</a:t>
            </a:r>
            <a:r>
              <a:rPr lang="uk-UA" sz="1400" b="1" dirty="0" smtClean="0">
                <a:latin typeface="Myriad Pro" panose="020B0503030403020204" pitchFamily="34" charset="0"/>
              </a:rPr>
              <a:t>.09.2020</a:t>
            </a:r>
            <a:endParaRPr lang="ru-RU" sz="1100" b="1" dirty="0">
              <a:latin typeface="Myriad Pro" panose="020B0503030403020204" pitchFamily="34" charset="0"/>
            </a:endParaRPr>
          </a:p>
        </p:txBody>
      </p:sp>
      <p:sp>
        <p:nvSpPr>
          <p:cNvPr id="30" name="Скругленный прямоугольник 29">
            <a:hlinkClick r:id="rId9"/>
          </p:cNvPr>
          <p:cNvSpPr/>
          <p:nvPr/>
        </p:nvSpPr>
        <p:spPr>
          <a:xfrm>
            <a:off x="483421" y="5929602"/>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9"/>
          </p:cNvPr>
          <p:cNvPicPr>
            <a:picLocks noChangeAspect="1"/>
          </p:cNvPicPr>
          <p:nvPr/>
        </p:nvPicPr>
        <p:blipFill>
          <a:blip r:embed="rId10" cstate="print">
            <a:lum bright="70000" contrast="-70000"/>
            <a:extLst>
              <a:ext uri="{BEBA8EAE-BF5A-486C-A8C5-ECC9F3942E4B}">
                <a14:imgProps xmlns:a14="http://schemas.microsoft.com/office/drawing/2010/main" xmlns="">
                  <a14:imgLayer r:embed="rId11">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595745" y="6007789"/>
            <a:ext cx="387440" cy="387440"/>
          </a:xfrm>
          <a:prstGeom prst="rect">
            <a:avLst/>
          </a:prstGeom>
          <a:noFill/>
          <a:ln>
            <a:noFill/>
          </a:ln>
        </p:spPr>
      </p:pic>
      <p:sp>
        <p:nvSpPr>
          <p:cNvPr id="32" name="Скругленный прямоугольник 31">
            <a:hlinkClick r:id="rId12"/>
          </p:cNvPr>
          <p:cNvSpPr/>
          <p:nvPr/>
        </p:nvSpPr>
        <p:spPr>
          <a:xfrm>
            <a:off x="2885042"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2"/>
          </p:cNvPr>
          <p:cNvPicPr>
            <a:picLocks noChangeAspect="1"/>
          </p:cNvPicPr>
          <p:nvPr/>
        </p:nvPicPr>
        <p:blipFill>
          <a:blip r:embed="rId13"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36" name="Picture 2" descr="https://privatization.gov.ua/wp-content/uploads/2020/01/Obyekt-nezavershenogo-budivnytstva-budynok-kultury-lit-A-Kodra_1-scaled.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135621" y="1509362"/>
            <a:ext cx="4770248" cy="36287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612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dirty="0"/>
            </a:p>
          </p:txBody>
        </p:sp>
      </p:grpSp>
      <p:sp>
        <p:nvSpPr>
          <p:cNvPr id="6" name="object 6"/>
          <p:cNvSpPr/>
          <p:nvPr/>
        </p:nvSpPr>
        <p:spPr>
          <a:xfrm>
            <a:off x="11625" y="509777"/>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dirty="0"/>
          </a:p>
        </p:txBody>
      </p:sp>
      <p:sp>
        <p:nvSpPr>
          <p:cNvPr id="8" name="object 8"/>
          <p:cNvSpPr txBox="1"/>
          <p:nvPr/>
        </p:nvSpPr>
        <p:spPr>
          <a:xfrm>
            <a:off x="595745" y="1395743"/>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369236"/>
            <a:ext cx="357734" cy="386744"/>
          </a:xfrm>
          <a:prstGeom prst="rect">
            <a:avLst/>
          </a:prstGeom>
          <a:blipFill>
            <a:blip r:embed="rId3" cstate="print"/>
            <a:stretch>
              <a:fillRect/>
            </a:stretch>
          </a:blipFill>
        </p:spPr>
        <p:txBody>
          <a:bodyPr wrap="square" lIns="0" tIns="0" rIns="0" bIns="0" rtlCol="0"/>
          <a:lstStyle/>
          <a:p>
            <a:endParaRPr dirty="0"/>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4" cstate="print"/>
            <a:stretch>
              <a:fillRect/>
            </a:stretch>
          </a:blipFill>
        </p:spPr>
        <p:txBody>
          <a:bodyPr wrap="square" lIns="0" tIns="0" rIns="0" bIns="0" rtlCol="0"/>
          <a:lstStyle/>
          <a:p>
            <a:endParaRPr dirty="0"/>
          </a:p>
        </p:txBody>
      </p:sp>
      <p:sp>
        <p:nvSpPr>
          <p:cNvPr id="23" name="object 23"/>
          <p:cNvSpPr txBox="1"/>
          <p:nvPr/>
        </p:nvSpPr>
        <p:spPr>
          <a:xfrm>
            <a:off x="471002" y="1789964"/>
            <a:ext cx="4440684" cy="3255378"/>
          </a:xfrm>
          <a:prstGeom prst="rect">
            <a:avLst/>
          </a:prstGeom>
        </p:spPr>
        <p:txBody>
          <a:bodyPr vert="horz" wrap="square" lIns="0" tIns="13335" rIns="0" bIns="0" rtlCol="0">
            <a:spAutoFit/>
          </a:bodyPr>
          <a:lstStyle/>
          <a:p>
            <a:pPr marL="12065" marR="27305" algn="just">
              <a:spcBef>
                <a:spcPts val="105"/>
              </a:spcBef>
              <a:tabLst>
                <a:tab pos="184785" algn="l"/>
                <a:tab pos="185420" algn="l"/>
              </a:tabLst>
            </a:pPr>
            <a:r>
              <a:rPr lang="en-US" sz="1400" b="1" dirty="0" smtClean="0">
                <a:latin typeface="Myriad Pro" panose="020B0503030403020204" pitchFamily="34" charset="0"/>
              </a:rPr>
              <a:t>Address</a:t>
            </a:r>
            <a:r>
              <a:rPr lang="uk-UA" sz="1300" dirty="0" smtClean="0">
                <a:latin typeface="Myriad Pro" panose="020B0503030403020204" pitchFamily="34" charset="0"/>
              </a:rPr>
              <a:t>:</a:t>
            </a:r>
            <a:r>
              <a:rPr lang="en-US" sz="1300" dirty="0" smtClean="0">
                <a:latin typeface="Myriad Pro" panose="020B0503030403020204" pitchFamily="34" charset="0"/>
              </a:rPr>
              <a:t> 22, </a:t>
            </a:r>
            <a:r>
              <a:rPr lang="en-US" sz="1300" dirty="0" err="1" smtClean="0">
                <a:latin typeface="Myriad Pro" panose="020B0503030403020204" pitchFamily="34" charset="0"/>
              </a:rPr>
              <a:t>Sviato-Mykolaivska</a:t>
            </a:r>
            <a:r>
              <a:rPr lang="en-US" sz="1300" dirty="0" smtClean="0">
                <a:latin typeface="Myriad Pro" panose="020B0503030403020204" pitchFamily="34" charset="0"/>
              </a:rPr>
              <a:t> St., </a:t>
            </a:r>
            <a:r>
              <a:rPr lang="en-US" sz="1300" dirty="0" err="1" smtClean="0">
                <a:latin typeface="Myriad Pro" panose="020B0503030403020204" pitchFamily="34" charset="0"/>
              </a:rPr>
              <a:t>Bziv</a:t>
            </a:r>
            <a:r>
              <a:rPr lang="en-US" sz="1300" dirty="0" smtClean="0">
                <a:latin typeface="Myriad Pro" panose="020B0503030403020204" pitchFamily="34" charset="0"/>
              </a:rPr>
              <a:t> village, </a:t>
            </a:r>
            <a:r>
              <a:rPr lang="en-US" sz="1300" dirty="0" err="1" smtClean="0">
                <a:latin typeface="Myriad Pro" panose="020B0503030403020204" pitchFamily="34" charset="0"/>
              </a:rPr>
              <a:t>Barushivskyi</a:t>
            </a:r>
            <a:r>
              <a:rPr lang="en-US" sz="1300" dirty="0" smtClean="0">
                <a:latin typeface="Myriad Pro" panose="020B0503030403020204" pitchFamily="34" charset="0"/>
              </a:rPr>
              <a:t> district, Kyiv region</a:t>
            </a:r>
          </a:p>
          <a:p>
            <a:pPr marL="12065" marR="27305">
              <a:spcBef>
                <a:spcPts val="105"/>
              </a:spcBef>
              <a:tabLst>
                <a:tab pos="184785" algn="l"/>
                <a:tab pos="185420" algn="l"/>
              </a:tabLst>
            </a:pPr>
            <a:endParaRPr lang="en-US" sz="1300" dirty="0" smtClean="0">
              <a:latin typeface="Myriad Pro" panose="020B0503030403020204" pitchFamily="34" charset="0"/>
            </a:endParaRPr>
          </a:p>
          <a:p>
            <a:pPr marL="12065" marR="27305" algn="just">
              <a:spcBef>
                <a:spcPts val="105"/>
              </a:spcBef>
              <a:tabLst>
                <a:tab pos="184785" algn="l"/>
                <a:tab pos="185420" algn="l"/>
              </a:tabLst>
            </a:pPr>
            <a:r>
              <a:rPr lang="en-US" sz="1300" dirty="0">
                <a:latin typeface="Myriad Pro" panose="020B0503030403020204" pitchFamily="34" charset="0"/>
              </a:rPr>
              <a:t>The canteen building was built in 1979. According to the project's functional purpose, the building was built as a canteen building, which functioned only in the summer. In terms of capital, the building belongs to group IV: first it was a building with metal walls, then the walls were lined with brick. The building has two separate entrances to the premises located on the front and rear facades. Engineering communications - electricity, water supply. The fencing of the territory is made of reinforced concrete panels measuring 2.5x2.9 m. The area of ​​the fence is 64 sq</a:t>
            </a:r>
            <a:r>
              <a:rPr lang="en-US" sz="1300" dirty="0" smtClean="0">
                <a:latin typeface="Myriad Pro" panose="020B0503030403020204" pitchFamily="34" charset="0"/>
              </a:rPr>
              <a:t>. m</a:t>
            </a:r>
            <a:r>
              <a:rPr lang="en-US" sz="1300" dirty="0">
                <a:latin typeface="Myriad Pro" panose="020B0503030403020204" pitchFamily="34" charset="0"/>
              </a:rPr>
              <a:t>. The general and physical condition of the main building elements of the building is satisfactory. Information about the land plot: the land plot is not allocated separately.</a:t>
            </a:r>
            <a:endParaRPr lang="ru-RU" sz="1300" dirty="0">
              <a:latin typeface="Myriad Pro" panose="020B0503030403020204" pitchFamily="34" charset="0"/>
            </a:endParaRPr>
          </a:p>
        </p:txBody>
      </p:sp>
      <p:sp>
        <p:nvSpPr>
          <p:cNvPr id="26" name="object 26"/>
          <p:cNvSpPr txBox="1">
            <a:spLocks noGrp="1"/>
          </p:cNvSpPr>
          <p:nvPr>
            <p:ph type="title"/>
          </p:nvPr>
        </p:nvSpPr>
        <p:spPr>
          <a:xfrm>
            <a:off x="381000" y="685800"/>
            <a:ext cx="6594752" cy="443711"/>
          </a:xfrm>
          <a:prstGeom prst="rect">
            <a:avLst/>
          </a:prstGeom>
        </p:spPr>
        <p:txBody>
          <a:bodyPr vert="horz" wrap="square" lIns="0" tIns="12700" rIns="0" bIns="0" rtlCol="0">
            <a:spAutoFit/>
          </a:bodyPr>
          <a:lstStyle/>
          <a:p>
            <a:pPr marL="12700" algn="l">
              <a:lnSpc>
                <a:spcPct val="100000"/>
              </a:lnSpc>
              <a:spcBef>
                <a:spcPts val="100"/>
              </a:spcBef>
            </a:pPr>
            <a:r>
              <a:rPr lang="en-US" sz="2800" b="0" spc="-60" dirty="0">
                <a:latin typeface="Myriad Pro" panose="020B0503030403020204" pitchFamily="34" charset="0"/>
                <a:cs typeface="Arial"/>
              </a:rPr>
              <a:t>Non-residential </a:t>
            </a:r>
            <a:r>
              <a:rPr lang="en-US" sz="2800" b="0" spc="-60" dirty="0" smtClean="0">
                <a:latin typeface="Myriad Pro" panose="020B0503030403020204" pitchFamily="34" charset="0"/>
                <a:cs typeface="Arial"/>
              </a:rPr>
              <a:t>Building </a:t>
            </a:r>
            <a:r>
              <a:rPr lang="en-US" sz="2800" b="0" spc="-60" dirty="0">
                <a:latin typeface="Myriad Pro" panose="020B0503030403020204" pitchFamily="34" charset="0"/>
                <a:cs typeface="Arial"/>
              </a:rPr>
              <a:t>- </a:t>
            </a:r>
            <a:r>
              <a:rPr lang="en-US" sz="2800" b="0" spc="-60" dirty="0" smtClean="0">
                <a:latin typeface="Myriad Pro" panose="020B0503030403020204" pitchFamily="34" charset="0"/>
                <a:cs typeface="Arial"/>
              </a:rPr>
              <a:t>Canteen</a:t>
            </a:r>
            <a:endParaRPr lang="ru-RU" sz="3200" b="0" spc="-60" dirty="0">
              <a:latin typeface="Myriad Pro" panose="020B0503030403020204" pitchFamily="34" charset="0"/>
              <a:cs typeface="Arial"/>
            </a:endParaRPr>
          </a:p>
        </p:txBody>
      </p:sp>
      <p:pic>
        <p:nvPicPr>
          <p:cNvPr id="27" name="Рисунок 26"/>
          <p:cNvPicPr>
            <a:picLocks noChangeAspect="1"/>
          </p:cNvPicPr>
          <p:nvPr/>
        </p:nvPicPr>
        <p:blipFill>
          <a:blip r:embed="rId5"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95745" y="5192601"/>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smtClean="0">
                <a:solidFill>
                  <a:srgbClr val="2C5FB0"/>
                </a:solidFill>
                <a:latin typeface="Myriad Pro" panose="020B0503030403020204" pitchFamily="34" charset="0"/>
                <a:cs typeface="RobotoRegular"/>
              </a:rPr>
              <a:t>Opening </a:t>
            </a:r>
            <a:r>
              <a:rPr lang="en-US" spc="-5" dirty="0">
                <a:solidFill>
                  <a:srgbClr val="2C5FB0"/>
                </a:solidFill>
                <a:latin typeface="Myriad Pro" panose="020B0503030403020204" pitchFamily="34" charset="0"/>
                <a:cs typeface="RobotoRegular"/>
              </a:rPr>
              <a:t>price</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899648" y="5562291"/>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a:latin typeface="Myriad Pro" panose="020B0503030403020204" pitchFamily="34" charset="0"/>
              </a:rPr>
              <a:t>₴126 708</a:t>
            </a:r>
            <a:endParaRPr lang="en-US" sz="1400" b="1" dirty="0">
              <a:latin typeface="Myriad Pro" panose="020B0503030403020204" pitchFamily="34" charset="0"/>
            </a:endParaRPr>
          </a:p>
        </p:txBody>
      </p:sp>
      <p:pic>
        <p:nvPicPr>
          <p:cNvPr id="35" name="Рисунок 3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3421" y="5083306"/>
            <a:ext cx="514922" cy="514922"/>
          </a:xfrm>
          <a:prstGeom prst="rect">
            <a:avLst/>
          </a:prstGeom>
        </p:spPr>
      </p:pic>
      <p:sp>
        <p:nvSpPr>
          <p:cNvPr id="25" name="object 8"/>
          <p:cNvSpPr txBox="1"/>
          <p:nvPr/>
        </p:nvSpPr>
        <p:spPr>
          <a:xfrm>
            <a:off x="2885042" y="5176785"/>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9" name="Рисунок 2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14709" y="5076098"/>
            <a:ext cx="486502" cy="486502"/>
          </a:xfrm>
          <a:prstGeom prst="rect">
            <a:avLst/>
          </a:prstGeom>
        </p:spPr>
      </p:pic>
      <p:sp>
        <p:nvSpPr>
          <p:cNvPr id="30" name="object 23"/>
          <p:cNvSpPr txBox="1"/>
          <p:nvPr/>
        </p:nvSpPr>
        <p:spPr>
          <a:xfrm>
            <a:off x="3301211" y="5565754"/>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smtClean="0">
                <a:latin typeface="Myriad Pro" panose="020B0503030403020204" pitchFamily="34" charset="0"/>
              </a:rPr>
              <a:t>02.09.2020</a:t>
            </a:r>
            <a:endParaRPr lang="ru-RU" sz="1100" b="1" dirty="0">
              <a:latin typeface="Myriad Pro" panose="020B0503030403020204" pitchFamily="34" charset="0"/>
            </a:endParaRPr>
          </a:p>
        </p:txBody>
      </p:sp>
      <p:sp>
        <p:nvSpPr>
          <p:cNvPr id="24" name="Скругленный прямоугольник 23">
            <a:hlinkClick r:id="rId8"/>
          </p:cNvPr>
          <p:cNvSpPr/>
          <p:nvPr/>
        </p:nvSpPr>
        <p:spPr>
          <a:xfrm>
            <a:off x="483421" y="5929602"/>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t>
            </a:r>
            <a:r>
              <a:rPr lang="en-US" sz="1200" u="sng" dirty="0" smtClean="0">
                <a:latin typeface="Myriad Pro" panose="020B0503030403020204" pitchFamily="34" charset="0"/>
              </a:rPr>
              <a:t>auction</a:t>
            </a:r>
            <a:endParaRPr lang="ru-RU" sz="1200" u="sng" dirty="0">
              <a:latin typeface="Myriad Pro" panose="020B0503030403020204" pitchFamily="34" charset="0"/>
            </a:endParaRPr>
          </a:p>
        </p:txBody>
      </p:sp>
      <p:pic>
        <p:nvPicPr>
          <p:cNvPr id="31" name="Рисунок 30">
            <a:hlinkClick r:id="rId8"/>
          </p:cNvPr>
          <p:cNvPicPr>
            <a:picLocks noChangeAspect="1"/>
          </p:cNvPicPr>
          <p:nvPr/>
        </p:nvPicPr>
        <p:blipFill>
          <a:blip r:embed="rId9" cstate="print">
            <a:lum bright="70000" contrast="-70000"/>
            <a:extLst>
              <a:ext uri="{BEBA8EAE-BF5A-486C-A8C5-ECC9F3942E4B}">
                <a14:imgProps xmlns:a14="http://schemas.microsoft.com/office/drawing/2010/main" xmlns="">
                  <a14:imgLayer r:embed="rId10">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595745" y="6007789"/>
            <a:ext cx="387440" cy="387440"/>
          </a:xfrm>
          <a:prstGeom prst="rect">
            <a:avLst/>
          </a:prstGeom>
          <a:noFill/>
          <a:ln>
            <a:noFill/>
          </a:ln>
        </p:spPr>
      </p:pic>
      <p:sp>
        <p:nvSpPr>
          <p:cNvPr id="32" name="Скругленный прямоугольник 31">
            <a:hlinkClick r:id="rId11"/>
          </p:cNvPr>
          <p:cNvSpPr/>
          <p:nvPr/>
        </p:nvSpPr>
        <p:spPr>
          <a:xfrm>
            <a:off x="2885042"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1"/>
          </p:cNvPr>
          <p:cNvPicPr>
            <a:picLocks noChangeAspect="1"/>
          </p:cNvPicPr>
          <p:nvPr/>
        </p:nvPicPr>
        <p:blipFill>
          <a:blip r:embed="rId12"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37" name="Picture 2" descr="https://privatization.gov.ua/wp-content/uploads/2020/01/IMG_20161216_124719IWJq30stkGLB-scaled.jpg"/>
          <p:cNvPicPr>
            <a:picLocks noChangeAspect="1" noChangeArrowheads="1"/>
          </p:cNvPicPr>
          <p:nvPr/>
        </p:nvPicPr>
        <p:blipFill rotWithShape="1">
          <a:blip r:embed="rId13" cstate="print">
            <a:extLst>
              <a:ext uri="{28A0092B-C50C-407E-A947-70E740481C1C}">
                <a14:useLocalDpi xmlns:a14="http://schemas.microsoft.com/office/drawing/2010/main" xmlns="" val="0"/>
              </a:ext>
            </a:extLst>
          </a:blip>
          <a:srcRect l="7790" b="8188"/>
          <a:stretch/>
        </p:blipFill>
        <p:spPr bwMode="auto">
          <a:xfrm>
            <a:off x="5135621" y="1581919"/>
            <a:ext cx="4770119" cy="35621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4379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2" y="2898651"/>
            <a:ext cx="4770248" cy="3959349"/>
            <a:chOff x="5135879" y="2898648"/>
            <a:chExt cx="4770248" cy="3959349"/>
          </a:xfrm>
        </p:grpSpPr>
        <p:sp>
          <p:nvSpPr>
            <p:cNvPr id="4" name="object 4"/>
            <p:cNvSpPr/>
            <p:nvPr/>
          </p:nvSpPr>
          <p:spPr>
            <a:xfrm>
              <a:off x="5135879" y="2898648"/>
              <a:ext cx="4770119" cy="3959349"/>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dirty="0"/>
            </a:p>
          </p:txBody>
        </p:sp>
      </p:grpSp>
      <p:sp>
        <p:nvSpPr>
          <p:cNvPr id="6" name="object 6"/>
          <p:cNvSpPr/>
          <p:nvPr/>
        </p:nvSpPr>
        <p:spPr>
          <a:xfrm>
            <a:off x="0" y="390143"/>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dirty="0"/>
          </a:p>
        </p:txBody>
      </p:sp>
      <p:sp>
        <p:nvSpPr>
          <p:cNvPr id="8" name="object 8"/>
          <p:cNvSpPr txBox="1"/>
          <p:nvPr/>
        </p:nvSpPr>
        <p:spPr>
          <a:xfrm>
            <a:off x="556666" y="1229441"/>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47609" y="1166303"/>
            <a:ext cx="357734" cy="386744"/>
          </a:xfrm>
          <a:prstGeom prst="rect">
            <a:avLst/>
          </a:prstGeom>
          <a:blipFill>
            <a:blip r:embed="rId3" cstate="print"/>
            <a:stretch>
              <a:fillRect/>
            </a:stretch>
          </a:blipFill>
        </p:spPr>
        <p:txBody>
          <a:bodyPr wrap="square" lIns="0" tIns="0" rIns="0" bIns="0" rtlCol="0"/>
          <a:lstStyle/>
          <a:p>
            <a:endParaRPr dirty="0"/>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smtClean="0">
                <a:latin typeface="Myriad Pro" panose="020B0503030403020204" pitchFamily="34" charset="0"/>
              </a:rPr>
              <a:t>Small </a:t>
            </a:r>
            <a:r>
              <a:rPr lang="en-US" sz="2000" spc="300" dirty="0">
                <a:latin typeface="Myriad Pro" panose="020B0503030403020204" pitchFamily="34" charset="0"/>
              </a:rPr>
              <a:t>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4" cstate="print"/>
            <a:stretch>
              <a:fillRect/>
            </a:stretch>
          </a:blipFill>
        </p:spPr>
        <p:txBody>
          <a:bodyPr wrap="square" lIns="0" tIns="0" rIns="0" bIns="0" rtlCol="0"/>
          <a:lstStyle/>
          <a:p>
            <a:endParaRPr dirty="0"/>
          </a:p>
        </p:txBody>
      </p:sp>
      <p:sp>
        <p:nvSpPr>
          <p:cNvPr id="23" name="object 23"/>
          <p:cNvSpPr txBox="1"/>
          <p:nvPr/>
        </p:nvSpPr>
        <p:spPr>
          <a:xfrm>
            <a:off x="494805" y="1786062"/>
            <a:ext cx="4392389" cy="3270767"/>
          </a:xfrm>
          <a:prstGeom prst="rect">
            <a:avLst/>
          </a:prstGeom>
        </p:spPr>
        <p:txBody>
          <a:bodyPr vert="horz" wrap="square" lIns="0" tIns="13335" rIns="0" bIns="0" rtlCol="0">
            <a:spAutoFit/>
          </a:bodyPr>
          <a:lstStyle/>
          <a:p>
            <a:pPr marL="12065" marR="27305" algn="just">
              <a:lnSpc>
                <a:spcPct val="100000"/>
              </a:lnSpc>
              <a:spcBef>
                <a:spcPts val="105"/>
              </a:spcBef>
              <a:tabLst>
                <a:tab pos="184785" algn="l"/>
                <a:tab pos="185420" algn="l"/>
              </a:tabLst>
            </a:pPr>
            <a:r>
              <a:rPr lang="en-US" sz="1400" b="1" dirty="0" smtClean="0">
                <a:latin typeface="Myriad Pro" panose="020B0503030403020204" pitchFamily="34" charset="0"/>
              </a:rPr>
              <a:t>Address</a:t>
            </a:r>
            <a:r>
              <a:rPr lang="uk-UA" sz="1400" dirty="0" smtClean="0">
                <a:latin typeface="Myriad Pro" panose="020B0503030403020204" pitchFamily="34" charset="0"/>
              </a:rPr>
              <a:t>: </a:t>
            </a:r>
            <a:r>
              <a:rPr lang="en-US" sz="1400" dirty="0" smtClean="0">
                <a:latin typeface="Myriad Pro" panose="020B0503030403020204" pitchFamily="34" charset="0"/>
              </a:rPr>
              <a:t>2, </a:t>
            </a:r>
            <a:r>
              <a:rPr lang="en-US" sz="1400" dirty="0" err="1" smtClean="0">
                <a:latin typeface="Myriad Pro" panose="020B0503030403020204" pitchFamily="34" charset="0"/>
              </a:rPr>
              <a:t>Klenovyi</a:t>
            </a:r>
            <a:r>
              <a:rPr lang="en-US" sz="1400" dirty="0" smtClean="0">
                <a:latin typeface="Myriad Pro" panose="020B0503030403020204" pitchFamily="34" charset="0"/>
              </a:rPr>
              <a:t> passage, </a:t>
            </a:r>
            <a:r>
              <a:rPr lang="en-US" sz="1400" dirty="0" err="1" smtClean="0">
                <a:latin typeface="Myriad Pro" panose="020B0503030403020204" pitchFamily="34" charset="0"/>
              </a:rPr>
              <a:t>Slavutych</a:t>
            </a:r>
            <a:r>
              <a:rPr lang="en-US" sz="1400" dirty="0" smtClean="0">
                <a:latin typeface="Myriad Pro" panose="020B0503030403020204" pitchFamily="34" charset="0"/>
              </a:rPr>
              <a:t> town, Kyiv </a:t>
            </a:r>
            <a:r>
              <a:rPr lang="en-US" sz="1400" dirty="0" smtClean="0">
                <a:latin typeface="Myriad Pro" panose="020B0503030403020204" pitchFamily="34" charset="0"/>
              </a:rPr>
              <a:t>region</a:t>
            </a:r>
          </a:p>
          <a:p>
            <a:pPr marL="12065" marR="27305" algn="just">
              <a:lnSpc>
                <a:spcPct val="100000"/>
              </a:lnSpc>
              <a:spcBef>
                <a:spcPts val="105"/>
              </a:spcBef>
              <a:tabLst>
                <a:tab pos="184785" algn="l"/>
                <a:tab pos="185420" algn="l"/>
              </a:tabLst>
            </a:pPr>
            <a:endParaRPr lang="ru-RU" sz="1400" dirty="0">
              <a:latin typeface="Myriad Pro" panose="020B0503030403020204" pitchFamily="34" charset="0"/>
            </a:endParaRPr>
          </a:p>
          <a:p>
            <a:pPr marL="12065" marR="27305" algn="just">
              <a:lnSpc>
                <a:spcPct val="100000"/>
              </a:lnSpc>
              <a:spcBef>
                <a:spcPts val="105"/>
              </a:spcBef>
              <a:tabLst>
                <a:tab pos="184785" algn="l"/>
                <a:tab pos="185420" algn="l"/>
              </a:tabLst>
            </a:pPr>
            <a:r>
              <a:rPr lang="en-US" sz="1400" dirty="0">
                <a:latin typeface="Myriad Pro" panose="020B0503030403020204" pitchFamily="34" charset="0"/>
              </a:rPr>
              <a:t>Object </a:t>
            </a:r>
            <a:r>
              <a:rPr lang="en-US" sz="1400" dirty="0" smtClean="0">
                <a:latin typeface="Myriad Pro" panose="020B0503030403020204" pitchFamily="34" charset="0"/>
              </a:rPr>
              <a:t>is </a:t>
            </a:r>
            <a:r>
              <a:rPr lang="en-US" sz="1400" dirty="0">
                <a:latin typeface="Myriad Pro" panose="020B0503030403020204" pitchFamily="34" charset="0"/>
              </a:rPr>
              <a:t>unfinished construction. The walls are brick and partly concrete slabs. Partitions - brick. Floors - reinforced concrete panels. Finishing, roof, window and door openings are missing. The erected structural elements of the buildings are in a satisfactory condition. The area nearby is not tidy. There is no fence. The land plot was not allocated separately, land cadastral documentation for the land plot was not developed. There is no information about the balance holder.</a:t>
            </a:r>
          </a:p>
          <a:p>
            <a:pPr marL="12065" marR="27305" algn="just">
              <a:lnSpc>
                <a:spcPct val="100000"/>
              </a:lnSpc>
              <a:spcBef>
                <a:spcPts val="105"/>
              </a:spcBef>
              <a:tabLst>
                <a:tab pos="184785" algn="l"/>
                <a:tab pos="185420" algn="l"/>
              </a:tabLst>
            </a:pPr>
            <a:r>
              <a:rPr lang="en-US" sz="1400" dirty="0">
                <a:latin typeface="Myriad Pro" panose="020B0503030403020204" pitchFamily="34" charset="0"/>
              </a:rPr>
              <a:t>The level of construction readiness is 33%. Registration number: at the stage of state registration.</a:t>
            </a:r>
            <a:r>
              <a:rPr lang="ru-RU" sz="1100" dirty="0" smtClean="0">
                <a:latin typeface="Myriad Pro" panose="020B0503030403020204" pitchFamily="34" charset="0"/>
              </a:rPr>
              <a:t> </a:t>
            </a:r>
            <a:endParaRPr lang="uk-UA" sz="1100" dirty="0">
              <a:latin typeface="Myriad Pro" panose="020B0503030403020204" pitchFamily="34" charset="0"/>
            </a:endParaRPr>
          </a:p>
        </p:txBody>
      </p:sp>
      <p:sp>
        <p:nvSpPr>
          <p:cNvPr id="26" name="object 26"/>
          <p:cNvSpPr txBox="1">
            <a:spLocks noGrp="1"/>
          </p:cNvSpPr>
          <p:nvPr>
            <p:ph type="title"/>
          </p:nvPr>
        </p:nvSpPr>
        <p:spPr>
          <a:xfrm>
            <a:off x="457200" y="609600"/>
            <a:ext cx="6316386" cy="382156"/>
          </a:xfrm>
          <a:prstGeom prst="rect">
            <a:avLst/>
          </a:prstGeom>
        </p:spPr>
        <p:txBody>
          <a:bodyPr vert="horz" wrap="square" lIns="0" tIns="12700" rIns="0" bIns="0" rtlCol="0">
            <a:spAutoFit/>
          </a:bodyPr>
          <a:lstStyle/>
          <a:p>
            <a:pPr marL="12700">
              <a:lnSpc>
                <a:spcPct val="100000"/>
              </a:lnSpc>
              <a:spcBef>
                <a:spcPts val="100"/>
              </a:spcBef>
            </a:pPr>
            <a:r>
              <a:rPr lang="en-US" sz="2400" b="0" spc="-60" dirty="0" smtClean="0">
                <a:latin typeface="Myriad Pro" panose="020B0503030403020204" pitchFamily="34" charset="0"/>
                <a:cs typeface="Arial"/>
              </a:rPr>
              <a:t>Factory - </a:t>
            </a:r>
            <a:r>
              <a:rPr lang="en-US" sz="2400" b="0" spc="-60" dirty="0">
                <a:latin typeface="Myriad Pro" panose="020B0503030403020204" pitchFamily="34" charset="0"/>
                <a:cs typeface="Arial"/>
              </a:rPr>
              <a:t>a </a:t>
            </a:r>
            <a:r>
              <a:rPr lang="en-US" sz="2400" b="0" spc="-60" dirty="0" smtClean="0">
                <a:latin typeface="Myriad Pro" panose="020B0503030403020204" pitchFamily="34" charset="0"/>
                <a:cs typeface="Arial"/>
              </a:rPr>
              <a:t>Laundry </a:t>
            </a:r>
            <a:r>
              <a:rPr lang="en-US" sz="2400" b="0" spc="-60" dirty="0">
                <a:latin typeface="Myriad Pro" panose="020B0503030403020204" pitchFamily="34" charset="0"/>
                <a:cs typeface="Arial"/>
              </a:rPr>
              <a:t>and </a:t>
            </a:r>
            <a:r>
              <a:rPr lang="en-US" sz="2400" b="0" spc="-60" dirty="0" smtClean="0">
                <a:latin typeface="Myriad Pro" panose="020B0503030403020204" pitchFamily="34" charset="0"/>
                <a:cs typeface="Arial"/>
              </a:rPr>
              <a:t>Dry Cleaning Company</a:t>
            </a:r>
            <a:endParaRPr lang="uk-UA" sz="2400" b="0" spc="-60" dirty="0">
              <a:latin typeface="Myriad Pro" panose="020B0503030403020204" pitchFamily="34" charset="0"/>
              <a:cs typeface="Arial"/>
            </a:endParaRPr>
          </a:p>
        </p:txBody>
      </p:sp>
      <p:pic>
        <p:nvPicPr>
          <p:cNvPr id="27" name="Рисунок 26"/>
          <p:cNvPicPr>
            <a:picLocks noChangeAspect="1"/>
          </p:cNvPicPr>
          <p:nvPr/>
        </p:nvPicPr>
        <p:blipFill>
          <a:blip r:embed="rId5"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94090" y="5223286"/>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899648" y="5562291"/>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a:latin typeface="Myriad Pro" panose="020B0503030403020204" pitchFamily="34" charset="0"/>
              </a:rPr>
              <a:t>	₴372 500</a:t>
            </a:r>
            <a:endParaRPr lang="ru-RU" sz="1100" b="1" dirty="0">
              <a:latin typeface="Myriad Pro" panose="020B0503030403020204" pitchFamily="34" charset="0"/>
            </a:endParaRPr>
          </a:p>
        </p:txBody>
      </p:sp>
      <p:pic>
        <p:nvPicPr>
          <p:cNvPr id="35" name="Рисунок 3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9015" y="5163465"/>
            <a:ext cx="514922" cy="514922"/>
          </a:xfrm>
          <a:prstGeom prst="rect">
            <a:avLst/>
          </a:prstGeom>
        </p:spPr>
      </p:pic>
      <p:sp>
        <p:nvSpPr>
          <p:cNvPr id="25" name="object 8"/>
          <p:cNvSpPr txBox="1"/>
          <p:nvPr/>
        </p:nvSpPr>
        <p:spPr>
          <a:xfrm>
            <a:off x="2885042" y="5199391"/>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9" name="Рисунок 2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14709" y="5109782"/>
            <a:ext cx="486502" cy="486502"/>
          </a:xfrm>
          <a:prstGeom prst="rect">
            <a:avLst/>
          </a:prstGeom>
        </p:spPr>
      </p:pic>
      <p:sp>
        <p:nvSpPr>
          <p:cNvPr id="30" name="object 23"/>
          <p:cNvSpPr txBox="1"/>
          <p:nvPr/>
        </p:nvSpPr>
        <p:spPr>
          <a:xfrm>
            <a:off x="3301211" y="5565754"/>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smtClean="0">
                <a:latin typeface="Myriad Pro" panose="020B0503030403020204" pitchFamily="34" charset="0"/>
              </a:rPr>
              <a:t>04.09.2020</a:t>
            </a:r>
            <a:endParaRPr lang="ru-RU" sz="1100" b="1" dirty="0">
              <a:latin typeface="Myriad Pro" panose="020B0503030403020204" pitchFamily="34" charset="0"/>
            </a:endParaRPr>
          </a:p>
        </p:txBody>
      </p:sp>
      <p:sp>
        <p:nvSpPr>
          <p:cNvPr id="24" name="Скругленный прямоугольник 23">
            <a:hlinkClick r:id="rId8"/>
          </p:cNvPr>
          <p:cNvSpPr/>
          <p:nvPr/>
        </p:nvSpPr>
        <p:spPr>
          <a:xfrm>
            <a:off x="483421" y="5929602"/>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8"/>
          </p:cNvPr>
          <p:cNvPicPr>
            <a:picLocks noChangeAspect="1"/>
          </p:cNvPicPr>
          <p:nvPr/>
        </p:nvPicPr>
        <p:blipFill>
          <a:blip r:embed="rId9" cstate="print">
            <a:lum bright="70000" contrast="-70000"/>
            <a:extLst>
              <a:ext uri="{BEBA8EAE-BF5A-486C-A8C5-ECC9F3942E4B}">
                <a14:imgProps xmlns:a14="http://schemas.microsoft.com/office/drawing/2010/main" xmlns="">
                  <a14:imgLayer r:embed="rId10">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595745" y="6007789"/>
            <a:ext cx="387440" cy="387440"/>
          </a:xfrm>
          <a:prstGeom prst="rect">
            <a:avLst/>
          </a:prstGeom>
          <a:noFill/>
          <a:ln>
            <a:noFill/>
          </a:ln>
        </p:spPr>
      </p:pic>
      <p:sp>
        <p:nvSpPr>
          <p:cNvPr id="32" name="Скругленный прямоугольник 31">
            <a:hlinkClick r:id="rId11"/>
          </p:cNvPr>
          <p:cNvSpPr/>
          <p:nvPr/>
        </p:nvSpPr>
        <p:spPr>
          <a:xfrm>
            <a:off x="2885042"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1"/>
          </p:cNvPr>
          <p:cNvPicPr>
            <a:picLocks noChangeAspect="1"/>
          </p:cNvPicPr>
          <p:nvPr/>
        </p:nvPicPr>
        <p:blipFill>
          <a:blip r:embed="rId12"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37" name="Picture 2" descr="https://privatization.gov.ua/wp-content/uploads/2020/01/2693.1.b.jpg"/>
          <p:cNvPicPr>
            <a:picLocks noChangeAspect="1" noChangeArrowheads="1"/>
          </p:cNvPicPr>
          <p:nvPr/>
        </p:nvPicPr>
        <p:blipFill rotWithShape="1">
          <a:blip r:embed="rId13" cstate="print">
            <a:extLst>
              <a:ext uri="{28A0092B-C50C-407E-A947-70E740481C1C}">
                <a14:useLocalDpi xmlns:a14="http://schemas.microsoft.com/office/drawing/2010/main" xmlns="" val="0"/>
              </a:ext>
            </a:extLst>
          </a:blip>
          <a:srcRect r="5154" b="8291"/>
          <a:stretch/>
        </p:blipFill>
        <p:spPr bwMode="auto">
          <a:xfrm>
            <a:off x="5135882" y="1760432"/>
            <a:ext cx="4770118" cy="27009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1008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a:p>
          </p:txBody>
        </p:sp>
      </p:grpSp>
      <p:sp>
        <p:nvSpPr>
          <p:cNvPr id="6" name="object 6"/>
          <p:cNvSpPr/>
          <p:nvPr/>
        </p:nvSpPr>
        <p:spPr>
          <a:xfrm>
            <a:off x="0" y="390143"/>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dirty="0"/>
          </a:p>
        </p:txBody>
      </p:sp>
      <p:sp>
        <p:nvSpPr>
          <p:cNvPr id="8" name="object 8"/>
          <p:cNvSpPr txBox="1"/>
          <p:nvPr/>
        </p:nvSpPr>
        <p:spPr>
          <a:xfrm>
            <a:off x="521521" y="1221730"/>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62015" y="1190695"/>
            <a:ext cx="357734" cy="386744"/>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480491" y="1855034"/>
            <a:ext cx="4396310" cy="2598788"/>
          </a:xfrm>
          <a:prstGeom prst="rect">
            <a:avLst/>
          </a:prstGeom>
        </p:spPr>
        <p:txBody>
          <a:bodyPr vert="horz" wrap="square" lIns="0" tIns="13335" rIns="0" bIns="0" rtlCol="0">
            <a:spAutoFit/>
          </a:bodyPr>
          <a:lstStyle/>
          <a:p>
            <a:pPr marR="27305">
              <a:tabLst>
                <a:tab pos="184785" algn="l"/>
                <a:tab pos="185420" algn="l"/>
              </a:tabLst>
            </a:pPr>
            <a:r>
              <a:rPr lang="en-US" sz="1400" b="1" dirty="0" smtClean="0">
                <a:latin typeface="Myriad Pro" panose="020B0503030403020204" pitchFamily="34" charset="0"/>
              </a:rPr>
              <a:t>Address</a:t>
            </a:r>
            <a:r>
              <a:rPr lang="ru-RU" sz="1400" b="1" dirty="0" smtClean="0">
                <a:latin typeface="Myriad Pro" panose="020B0503030403020204" pitchFamily="34" charset="0"/>
              </a:rPr>
              <a:t>: </a:t>
            </a:r>
            <a:r>
              <a:rPr lang="ru-RU" sz="1400" dirty="0" smtClean="0">
                <a:latin typeface="Myriad Pro" panose="020B0503030403020204" pitchFamily="34" charset="0"/>
              </a:rPr>
              <a:t>258-Б</a:t>
            </a:r>
            <a:r>
              <a:rPr lang="en-US" sz="1400" dirty="0" smtClean="0">
                <a:latin typeface="Myriad Pro" panose="020B0503030403020204" pitchFamily="34" charset="0"/>
              </a:rPr>
              <a:t>, </a:t>
            </a:r>
            <a:r>
              <a:rPr lang="en-US" sz="1400" dirty="0" err="1" smtClean="0">
                <a:latin typeface="Myriad Pro" panose="020B0503030403020204" pitchFamily="34" charset="0"/>
              </a:rPr>
              <a:t>Stryiska</a:t>
            </a:r>
            <a:r>
              <a:rPr lang="en-US" sz="1400" dirty="0" smtClean="0">
                <a:latin typeface="Myriad Pro" panose="020B0503030403020204" pitchFamily="34" charset="0"/>
              </a:rPr>
              <a:t> St., </a:t>
            </a:r>
            <a:r>
              <a:rPr lang="en-US" sz="1400" dirty="0" err="1" smtClean="0">
                <a:latin typeface="Myriad Pro" panose="020B0503030403020204" pitchFamily="34" charset="0"/>
              </a:rPr>
              <a:t>Drohobuch</a:t>
            </a:r>
            <a:r>
              <a:rPr lang="en-US" sz="1400" dirty="0" smtClean="0">
                <a:latin typeface="Myriad Pro" panose="020B0503030403020204" pitchFamily="34" charset="0"/>
              </a:rPr>
              <a:t> town, </a:t>
            </a:r>
            <a:r>
              <a:rPr lang="en-US" sz="1400" dirty="0" err="1" smtClean="0">
                <a:latin typeface="Myriad Pro" panose="020B0503030403020204" pitchFamily="34" charset="0"/>
              </a:rPr>
              <a:t>Lviv</a:t>
            </a:r>
            <a:r>
              <a:rPr lang="en-US" sz="1400" dirty="0" smtClean="0">
                <a:latin typeface="Myriad Pro" panose="020B0503030403020204" pitchFamily="34" charset="0"/>
              </a:rPr>
              <a:t> region</a:t>
            </a:r>
            <a:r>
              <a:rPr lang="ru-RU" sz="1400" dirty="0" smtClean="0">
                <a:latin typeface="Myriad Pro" panose="020B0503030403020204" pitchFamily="34" charset="0"/>
              </a:rPr>
              <a:t> </a:t>
            </a:r>
            <a:endParaRPr lang="ru-RU" sz="1400" dirty="0">
              <a:latin typeface="Myriad Pro" panose="020B0503030403020204" pitchFamily="34" charset="0"/>
            </a:endParaRPr>
          </a:p>
          <a:p>
            <a:pPr marR="27305">
              <a:lnSpc>
                <a:spcPct val="100000"/>
              </a:lnSpc>
              <a:tabLst>
                <a:tab pos="184785" algn="l"/>
                <a:tab pos="185420" algn="l"/>
              </a:tabLst>
            </a:pPr>
            <a:endParaRPr lang="en-US" sz="1400" dirty="0">
              <a:latin typeface="Myriad Pro" panose="020B0503030403020204" pitchFamily="34" charset="0"/>
            </a:endParaRPr>
          </a:p>
          <a:p>
            <a:pPr marR="27305" algn="just">
              <a:lnSpc>
                <a:spcPct val="100000"/>
              </a:lnSpc>
              <a:tabLst>
                <a:tab pos="184785" algn="l"/>
                <a:tab pos="185420" algn="l"/>
              </a:tabLst>
            </a:pPr>
            <a:r>
              <a:rPr lang="en-US" sz="1400" dirty="0" smtClean="0">
                <a:latin typeface="Myriad Pro" panose="020B0503030403020204" pitchFamily="34" charset="0"/>
              </a:rPr>
              <a:t>Group </a:t>
            </a:r>
            <a:r>
              <a:rPr lang="en-US" sz="1400" dirty="0">
                <a:latin typeface="Myriad Pro" panose="020B0503030403020204" pitchFamily="34" charset="0"/>
              </a:rPr>
              <a:t>of inventory objects as a part: asphalt platforms, weight automobile, deepened warehouse, office laboratory, machine shop, fence, air power line, fire depot and bath, fire depot, checkpoint, working tower, warehouse </a:t>
            </a:r>
            <a:r>
              <a:rPr lang="en-US" sz="1400" dirty="0" smtClean="0">
                <a:latin typeface="Myriad Pro" panose="020B0503030403020204" pitchFamily="34" charset="0"/>
              </a:rPr>
              <a:t>No. </a:t>
            </a:r>
            <a:r>
              <a:rPr lang="en-US" sz="1400" dirty="0">
                <a:latin typeface="Myriad Pro" panose="020B0503030403020204" pitchFamily="34" charset="0"/>
              </a:rPr>
              <a:t>1, warehouse </a:t>
            </a:r>
            <a:r>
              <a:rPr lang="en-US" sz="1400" dirty="0" smtClean="0">
                <a:latin typeface="Myriad Pro" panose="020B0503030403020204" pitchFamily="34" charset="0"/>
              </a:rPr>
              <a:t>No. </a:t>
            </a:r>
            <a:r>
              <a:rPr lang="en-US" sz="1400" dirty="0">
                <a:latin typeface="Myriad Pro" panose="020B0503030403020204" pitchFamily="34" charset="0"/>
              </a:rPr>
              <a:t>2, warehouse </a:t>
            </a:r>
            <a:r>
              <a:rPr lang="en-US" sz="1400" dirty="0" smtClean="0">
                <a:latin typeface="Myriad Pro" panose="020B0503030403020204" pitchFamily="34" charset="0"/>
              </a:rPr>
              <a:t>No. </a:t>
            </a:r>
            <a:r>
              <a:rPr lang="en-US" sz="1400" dirty="0">
                <a:latin typeface="Myriad Pro" panose="020B0503030403020204" pitchFamily="34" charset="0"/>
              </a:rPr>
              <a:t>3, warehouse </a:t>
            </a:r>
            <a:r>
              <a:rPr lang="en-US" sz="1400" dirty="0" smtClean="0">
                <a:latin typeface="Myriad Pro" panose="020B0503030403020204" pitchFamily="34" charset="0"/>
              </a:rPr>
              <a:t>No. </a:t>
            </a:r>
            <a:r>
              <a:rPr lang="en-US" sz="1400" dirty="0">
                <a:latin typeface="Myriad Pro" panose="020B0503030403020204" pitchFamily="34" charset="0"/>
              </a:rPr>
              <a:t>4, warehouse </a:t>
            </a:r>
            <a:r>
              <a:rPr lang="en-US" sz="1400" dirty="0" smtClean="0">
                <a:latin typeface="Myriad Pro" panose="020B0503030403020204" pitchFamily="34" charset="0"/>
              </a:rPr>
              <a:t>No. </a:t>
            </a:r>
            <a:r>
              <a:rPr lang="en-US" sz="1400" dirty="0">
                <a:latin typeface="Myriad Pro" panose="020B0503030403020204" pitchFamily="34" charset="0"/>
              </a:rPr>
              <a:t>5, warehouse </a:t>
            </a:r>
            <a:r>
              <a:rPr lang="en-US" sz="1400" dirty="0" smtClean="0">
                <a:latin typeface="Myriad Pro" panose="020B0503030403020204" pitchFamily="34" charset="0"/>
              </a:rPr>
              <a:t>No. </a:t>
            </a:r>
            <a:r>
              <a:rPr lang="en-US" sz="1400" dirty="0">
                <a:latin typeface="Myriad Pro" panose="020B0503030403020204" pitchFamily="34" charset="0"/>
              </a:rPr>
              <a:t>6, warehouse </a:t>
            </a:r>
            <a:r>
              <a:rPr lang="en-US" sz="1400" dirty="0" smtClean="0">
                <a:latin typeface="Myriad Pro" panose="020B0503030403020204" pitchFamily="34" charset="0"/>
              </a:rPr>
              <a:t>No. </a:t>
            </a:r>
            <a:r>
              <a:rPr lang="en-US" sz="1400" dirty="0">
                <a:latin typeface="Myriad Pro" panose="020B0503030403020204" pitchFamily="34" charset="0"/>
              </a:rPr>
              <a:t>8.</a:t>
            </a:r>
          </a:p>
          <a:p>
            <a:pPr marR="27305" algn="just">
              <a:lnSpc>
                <a:spcPct val="100000"/>
              </a:lnSpc>
              <a:tabLst>
                <a:tab pos="184785" algn="l"/>
                <a:tab pos="185420" algn="l"/>
              </a:tabLst>
            </a:pPr>
            <a:r>
              <a:rPr lang="en-US" sz="1400" dirty="0">
                <a:latin typeface="Myriad Pro" panose="020B0503030403020204" pitchFamily="34" charset="0"/>
              </a:rPr>
              <a:t>The total land area is 2.4983 </a:t>
            </a:r>
            <a:r>
              <a:rPr lang="en-US" sz="1400" dirty="0" smtClean="0">
                <a:latin typeface="Myriad Pro" panose="020B0503030403020204" pitchFamily="34" charset="0"/>
              </a:rPr>
              <a:t>ha. </a:t>
            </a:r>
            <a:r>
              <a:rPr lang="en-US" sz="1400" dirty="0">
                <a:latin typeface="Myriad Pro" panose="020B0503030403020204" pitchFamily="34" charset="0"/>
              </a:rPr>
              <a:t>There is no information </a:t>
            </a:r>
            <a:r>
              <a:rPr lang="en-US" sz="1400" dirty="0" smtClean="0">
                <a:latin typeface="Myriad Pro" panose="020B0503030403020204" pitchFamily="34" charset="0"/>
              </a:rPr>
              <a:t>on </a:t>
            </a:r>
            <a:r>
              <a:rPr lang="en-US" sz="1400" dirty="0">
                <a:latin typeface="Myriad Pro" panose="020B0503030403020204" pitchFamily="34" charset="0"/>
              </a:rPr>
              <a:t>the cadastral number for the land plot.</a:t>
            </a:r>
            <a:r>
              <a:rPr lang="ru-RU" sz="1100" dirty="0" smtClean="0">
                <a:latin typeface="Myriad Pro" panose="020B0503030403020204" pitchFamily="34" charset="0"/>
              </a:rPr>
              <a:t> </a:t>
            </a:r>
            <a:endParaRPr lang="uk-UA" sz="1100" dirty="0">
              <a:latin typeface="Myriad Pro" panose="020B0503030403020204" pitchFamily="34" charset="0"/>
            </a:endParaRPr>
          </a:p>
        </p:txBody>
      </p:sp>
      <p:sp>
        <p:nvSpPr>
          <p:cNvPr id="26" name="object 26"/>
          <p:cNvSpPr txBox="1">
            <a:spLocks noGrp="1"/>
          </p:cNvSpPr>
          <p:nvPr>
            <p:ph type="title"/>
          </p:nvPr>
        </p:nvSpPr>
        <p:spPr>
          <a:xfrm>
            <a:off x="457200" y="533400"/>
            <a:ext cx="4925413" cy="443711"/>
          </a:xfrm>
          <a:prstGeom prst="rect">
            <a:avLst/>
          </a:prstGeom>
        </p:spPr>
        <p:txBody>
          <a:bodyPr vert="horz" wrap="square" lIns="0" tIns="12700" rIns="0" bIns="0" rtlCol="0">
            <a:spAutoFit/>
          </a:bodyPr>
          <a:lstStyle/>
          <a:p>
            <a:pPr marL="12700">
              <a:spcBef>
                <a:spcPts val="100"/>
              </a:spcBef>
            </a:pPr>
            <a:r>
              <a:rPr lang="en-US" sz="2800" b="0" spc="-60" dirty="0" smtClean="0">
                <a:latin typeface="Myriad Pro" panose="020B0503030403020204" pitchFamily="34" charset="0"/>
                <a:cs typeface="Arial"/>
              </a:rPr>
              <a:t>Group of inventory objects</a:t>
            </a:r>
            <a:endParaRPr lang="ru-RU" sz="2800" b="0" spc="-60" dirty="0">
              <a:latin typeface="Myriad Pro" panose="020B0503030403020204" pitchFamily="34" charset="0"/>
              <a:cs typeface="Arial"/>
            </a:endParaRPr>
          </a:p>
        </p:txBody>
      </p:sp>
      <p:pic>
        <p:nvPicPr>
          <p:cNvPr id="27" name="Рисунок 26"/>
          <p:cNvPicPr>
            <a:picLocks noChangeAspect="1"/>
          </p:cNvPicPr>
          <p:nvPr/>
        </p:nvPicPr>
        <p:blipFill>
          <a:blip r:embed="rId6"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56666" y="5100892"/>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1066800" y="5409891"/>
            <a:ext cx="3999229" cy="228909"/>
          </a:xfrm>
          <a:prstGeom prst="rect">
            <a:avLst/>
          </a:prstGeom>
        </p:spPr>
        <p:txBody>
          <a:bodyPr vert="horz" wrap="square" lIns="0" tIns="13335" rIns="0" bIns="0" rtlCol="0">
            <a:spAutoFit/>
          </a:bodyPr>
          <a:lstStyle/>
          <a:p>
            <a:pPr marL="12065" marR="27305">
              <a:spcBef>
                <a:spcPts val="105"/>
              </a:spcBef>
              <a:tabLst>
                <a:tab pos="184785" algn="l"/>
                <a:tab pos="185420" algn="l"/>
              </a:tabLst>
            </a:pPr>
            <a:r>
              <a:rPr lang="ru-RU" sz="1400" b="1" dirty="0">
                <a:latin typeface="Myriad Pro" panose="020B0503030403020204" pitchFamily="34" charset="0"/>
              </a:rPr>
              <a:t>₴6 724 687</a:t>
            </a:r>
            <a:endParaRPr lang="ru-RU" sz="1000" b="1" dirty="0">
              <a:latin typeface="Myriad Pro" panose="020B0503030403020204" pitchFamily="34" charset="0"/>
            </a:endParaRPr>
          </a:p>
        </p:txBody>
      </p:sp>
      <p:pic>
        <p:nvPicPr>
          <p:cNvPr id="35" name="Рисунок 3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83421" y="5027638"/>
            <a:ext cx="514922" cy="514922"/>
          </a:xfrm>
          <a:prstGeom prst="rect">
            <a:avLst/>
          </a:prstGeom>
        </p:spPr>
      </p:pic>
      <p:sp>
        <p:nvSpPr>
          <p:cNvPr id="24" name="object 8"/>
          <p:cNvSpPr txBox="1"/>
          <p:nvPr/>
        </p:nvSpPr>
        <p:spPr>
          <a:xfrm>
            <a:off x="2903212" y="5115429"/>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5" name="Рисунок 2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94870" y="5058438"/>
            <a:ext cx="486502" cy="486502"/>
          </a:xfrm>
          <a:prstGeom prst="rect">
            <a:avLst/>
          </a:prstGeom>
        </p:spPr>
      </p:pic>
      <p:sp>
        <p:nvSpPr>
          <p:cNvPr id="29" name="object 23"/>
          <p:cNvSpPr txBox="1"/>
          <p:nvPr/>
        </p:nvSpPr>
        <p:spPr>
          <a:xfrm>
            <a:off x="3395010" y="5411847"/>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smtClean="0">
                <a:latin typeface="Myriad Pro" panose="020B0503030403020204" pitchFamily="34" charset="0"/>
              </a:rPr>
              <a:t>07</a:t>
            </a:r>
            <a:r>
              <a:rPr lang="uk-UA" sz="1400" b="1" dirty="0" smtClean="0">
                <a:latin typeface="Myriad Pro" panose="020B0503030403020204" pitchFamily="34" charset="0"/>
              </a:rPr>
              <a:t>.0</a:t>
            </a:r>
            <a:r>
              <a:rPr lang="en-US" sz="1400" b="1" dirty="0" smtClean="0">
                <a:latin typeface="Myriad Pro" panose="020B0503030403020204" pitchFamily="34" charset="0"/>
              </a:rPr>
              <a:t>9</a:t>
            </a:r>
            <a:r>
              <a:rPr lang="uk-UA" sz="1400" b="1" dirty="0" smtClean="0">
                <a:latin typeface="Myriad Pro" panose="020B0503030403020204" pitchFamily="34" charset="0"/>
              </a:rPr>
              <a:t>.2020</a:t>
            </a:r>
            <a:endParaRPr lang="ru-RU" sz="1100" b="1" dirty="0">
              <a:latin typeface="Myriad Pro" panose="020B0503030403020204" pitchFamily="34" charset="0"/>
            </a:endParaRPr>
          </a:p>
        </p:txBody>
      </p:sp>
      <p:sp>
        <p:nvSpPr>
          <p:cNvPr id="30" name="Скругленный прямоугольник 29">
            <a:hlinkClick r:id="rId9"/>
          </p:cNvPr>
          <p:cNvSpPr/>
          <p:nvPr/>
        </p:nvSpPr>
        <p:spPr>
          <a:xfrm>
            <a:off x="556666" y="5929601"/>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t>
            </a:r>
            <a:r>
              <a:rPr lang="en-US" sz="1200" u="sng" dirty="0" smtClean="0">
                <a:latin typeface="Myriad Pro" panose="020B0503030403020204" pitchFamily="34" charset="0"/>
              </a:rPr>
              <a:t>auction</a:t>
            </a:r>
            <a:endParaRPr lang="ru-RU" sz="1200" u="sng" dirty="0">
              <a:latin typeface="Myriad Pro" panose="020B0503030403020204" pitchFamily="34" charset="0"/>
            </a:endParaRPr>
          </a:p>
        </p:txBody>
      </p:sp>
      <p:pic>
        <p:nvPicPr>
          <p:cNvPr id="31" name="Рисунок 30">
            <a:hlinkClick r:id="rId9"/>
          </p:cNvPr>
          <p:cNvPicPr>
            <a:picLocks noChangeAspect="1"/>
          </p:cNvPicPr>
          <p:nvPr/>
        </p:nvPicPr>
        <p:blipFill>
          <a:blip r:embed="rId10" cstate="print">
            <a:lum bright="70000" contrast="-70000"/>
            <a:extLst>
              <a:ext uri="{BEBA8EAE-BF5A-486C-A8C5-ECC9F3942E4B}">
                <a14:imgProps xmlns:a14="http://schemas.microsoft.com/office/drawing/2010/main" xmlns="">
                  <a14:imgLayer r:embed="rId11">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37187" y="6007789"/>
            <a:ext cx="387440" cy="387440"/>
          </a:xfrm>
          <a:prstGeom prst="rect">
            <a:avLst/>
          </a:prstGeom>
          <a:noFill/>
          <a:ln>
            <a:noFill/>
          </a:ln>
        </p:spPr>
      </p:pic>
      <p:sp>
        <p:nvSpPr>
          <p:cNvPr id="32" name="Скругленный прямоугольник 31">
            <a:hlinkClick r:id="rId12"/>
          </p:cNvPr>
          <p:cNvSpPr/>
          <p:nvPr/>
        </p:nvSpPr>
        <p:spPr>
          <a:xfrm>
            <a:off x="2932520"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2"/>
          </p:cNvPr>
          <p:cNvPicPr>
            <a:picLocks noChangeAspect="1"/>
          </p:cNvPicPr>
          <p:nvPr/>
        </p:nvPicPr>
        <p:blipFill>
          <a:blip r:embed="rId13" cstate="print">
            <a:lum bright="70000" contrast="-70000"/>
            <a:extLst>
              <a:ext uri="{28A0092B-C50C-407E-A947-70E740481C1C}">
                <a14:useLocalDpi xmlns:a14="http://schemas.microsoft.com/office/drawing/2010/main" xmlns="" val="0"/>
              </a:ext>
            </a:extLst>
          </a:blip>
          <a:stretch>
            <a:fillRect/>
          </a:stretch>
        </p:blipFill>
        <p:spPr>
          <a:xfrm>
            <a:off x="3010844" y="6023912"/>
            <a:ext cx="355194" cy="355194"/>
          </a:xfrm>
          <a:prstGeom prst="rect">
            <a:avLst/>
          </a:prstGeom>
        </p:spPr>
      </p:pic>
      <p:pic>
        <p:nvPicPr>
          <p:cNvPr id="37" name="Picture 2" descr="https://privatization.gov.ua/wp-content/uploads/2020/01/Grupa-inventarnyh-ob-yektiv-Drogobych-vul-Stryjska_5-scaled.jpg"/>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l="8032" t="8691" r="8680" b="5058"/>
          <a:stretch/>
        </p:blipFill>
        <p:spPr bwMode="auto">
          <a:xfrm>
            <a:off x="5135881" y="1602745"/>
            <a:ext cx="4770119" cy="33671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542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a:p>
          </p:txBody>
        </p:sp>
      </p:grpSp>
      <p:sp>
        <p:nvSpPr>
          <p:cNvPr id="6" name="object 6"/>
          <p:cNvSpPr/>
          <p:nvPr/>
        </p:nvSpPr>
        <p:spPr>
          <a:xfrm>
            <a:off x="0" y="446836"/>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a:p>
        </p:txBody>
      </p:sp>
      <p:sp>
        <p:nvSpPr>
          <p:cNvPr id="8" name="object 8"/>
          <p:cNvSpPr txBox="1"/>
          <p:nvPr/>
        </p:nvSpPr>
        <p:spPr>
          <a:xfrm>
            <a:off x="556666" y="1229441"/>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219200"/>
            <a:ext cx="357734" cy="386744"/>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spcBef>
                <a:spcPts val="105"/>
              </a:spcBef>
            </a:pPr>
            <a:r>
              <a:rPr lang="en-US" sz="2000" spc="300" dirty="0">
                <a:latin typeface="Myriad Pro" panose="020B0503030403020204" pitchFamily="34" charset="0"/>
              </a:rPr>
              <a:t>Small </a:t>
            </a:r>
            <a:r>
              <a:rPr lang="en-US" sz="2000" spc="300" dirty="0" smtClean="0">
                <a:latin typeface="Myriad Pro" panose="020B0503030403020204" pitchFamily="34" charset="0"/>
              </a:rPr>
              <a:t>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505164" y="1984165"/>
            <a:ext cx="4295436" cy="2598788"/>
          </a:xfrm>
          <a:prstGeom prst="rect">
            <a:avLst/>
          </a:prstGeom>
        </p:spPr>
        <p:txBody>
          <a:bodyPr vert="horz" wrap="square" lIns="0" tIns="13335" rIns="0" bIns="0" rtlCol="0">
            <a:spAutoFit/>
          </a:bodyPr>
          <a:lstStyle/>
          <a:p>
            <a:pPr marR="27305" algn="just">
              <a:lnSpc>
                <a:spcPct val="100000"/>
              </a:lnSpc>
              <a:tabLst>
                <a:tab pos="184785" algn="l"/>
                <a:tab pos="185420" algn="l"/>
              </a:tabLst>
            </a:pPr>
            <a:r>
              <a:rPr lang="en-US" sz="1400" b="1" dirty="0" smtClean="0">
                <a:latin typeface="Myriad Pro" panose="020B0503030403020204" pitchFamily="34" charset="0"/>
              </a:rPr>
              <a:t>Address</a:t>
            </a:r>
            <a:r>
              <a:rPr lang="ru-RU" sz="1400" b="1" dirty="0" smtClean="0">
                <a:latin typeface="Myriad Pro" panose="020B0503030403020204" pitchFamily="34" charset="0"/>
              </a:rPr>
              <a:t>: </a:t>
            </a:r>
            <a:r>
              <a:rPr lang="en-US" sz="1400" dirty="0" smtClean="0">
                <a:latin typeface="Myriad Pro" panose="020B0503030403020204" pitchFamily="34" charset="0"/>
              </a:rPr>
              <a:t>13, </a:t>
            </a:r>
            <a:r>
              <a:rPr lang="en-US" sz="1400" dirty="0" err="1" smtClean="0">
                <a:latin typeface="Myriad Pro" panose="020B0503030403020204" pitchFamily="34" charset="0"/>
              </a:rPr>
              <a:t>Poshtova</a:t>
            </a:r>
            <a:r>
              <a:rPr lang="en-US" sz="1400" dirty="0" smtClean="0">
                <a:latin typeface="Myriad Pro" panose="020B0503030403020204" pitchFamily="34" charset="0"/>
              </a:rPr>
              <a:t> St., </a:t>
            </a:r>
            <a:r>
              <a:rPr lang="en-US" sz="1400" dirty="0" err="1" smtClean="0">
                <a:latin typeface="Myriad Pro" panose="020B0503030403020204" pitchFamily="34" charset="0"/>
              </a:rPr>
              <a:t>Novhorod-Siverskyi</a:t>
            </a:r>
            <a:r>
              <a:rPr lang="en-US" sz="1400" dirty="0" smtClean="0">
                <a:latin typeface="Myriad Pro" panose="020B0503030403020204" pitchFamily="34" charset="0"/>
              </a:rPr>
              <a:t> town, </a:t>
            </a:r>
            <a:r>
              <a:rPr lang="en-US" sz="1400" dirty="0" err="1" smtClean="0">
                <a:latin typeface="Myriad Pro" panose="020B0503030403020204" pitchFamily="34" charset="0"/>
              </a:rPr>
              <a:t>Chernihiv</a:t>
            </a:r>
            <a:r>
              <a:rPr lang="en-US" sz="1400" dirty="0" smtClean="0">
                <a:latin typeface="Myriad Pro" panose="020B0503030403020204" pitchFamily="34" charset="0"/>
              </a:rPr>
              <a:t> region </a:t>
            </a:r>
          </a:p>
          <a:p>
            <a:pPr marR="27305" algn="just">
              <a:lnSpc>
                <a:spcPct val="100000"/>
              </a:lnSpc>
              <a:tabLst>
                <a:tab pos="184785" algn="l"/>
                <a:tab pos="185420" algn="l"/>
              </a:tabLst>
            </a:pPr>
            <a:endParaRPr lang="en-US" sz="1400" dirty="0" smtClean="0">
              <a:latin typeface="Myriad Pro" panose="020B0503030403020204" pitchFamily="34" charset="0"/>
            </a:endParaRPr>
          </a:p>
          <a:p>
            <a:pPr marR="27305" algn="just">
              <a:lnSpc>
                <a:spcPct val="100000"/>
              </a:lnSpc>
              <a:tabLst>
                <a:tab pos="184785" algn="l"/>
                <a:tab pos="185420" algn="l"/>
              </a:tabLst>
            </a:pPr>
            <a:r>
              <a:rPr lang="en-US" sz="1400" dirty="0">
                <a:latin typeface="Myriad Pro" panose="020B0503030403020204" pitchFamily="34" charset="0"/>
              </a:rPr>
              <a:t>A group of non-residential buildings consists of: a non-residential building with a total area of 282.3 sq</a:t>
            </a:r>
            <a:r>
              <a:rPr lang="en-US" sz="1400" dirty="0" smtClean="0">
                <a:latin typeface="Myriad Pro" panose="020B0503030403020204" pitchFamily="34" charset="0"/>
              </a:rPr>
              <a:t>. </a:t>
            </a:r>
            <a:r>
              <a:rPr lang="en-US" sz="1400" dirty="0">
                <a:latin typeface="Myriad Pro" panose="020B0503030403020204" pitchFamily="34" charset="0"/>
              </a:rPr>
              <a:t>m., brick foundation, wooden walls lined with bricks, roof made of asbestos sheets, available gas supply, electricity supply, drainage; garage with a total area of 35.9 sq</a:t>
            </a:r>
            <a:r>
              <a:rPr lang="en-US" sz="1400" dirty="0" smtClean="0">
                <a:latin typeface="Myriad Pro" panose="020B0503030403020204" pitchFamily="34" charset="0"/>
              </a:rPr>
              <a:t>. m. </a:t>
            </a:r>
            <a:r>
              <a:rPr lang="en-US" sz="1400" dirty="0">
                <a:latin typeface="Myriad Pro" panose="020B0503030403020204" pitchFamily="34" charset="0"/>
              </a:rPr>
              <a:t>- one-</a:t>
            </a:r>
            <a:r>
              <a:rPr lang="en-US" sz="1400" dirty="0" err="1">
                <a:latin typeface="Myriad Pro" panose="020B0503030403020204" pitchFamily="34" charset="0"/>
              </a:rPr>
              <a:t>storey</a:t>
            </a:r>
            <a:r>
              <a:rPr lang="en-US" sz="1400" dirty="0">
                <a:latin typeface="Myriad Pro" panose="020B0503030403020204" pitchFamily="34" charset="0"/>
              </a:rPr>
              <a:t>, foundation, walls - brick, roof made of asbestos sheets, available electricity; toilet with a total area of 3 sq</a:t>
            </a:r>
            <a:r>
              <a:rPr lang="en-US" sz="1400" dirty="0" smtClean="0">
                <a:latin typeface="Myriad Pro" panose="020B0503030403020204" pitchFamily="34" charset="0"/>
              </a:rPr>
              <a:t>. m. </a:t>
            </a:r>
            <a:r>
              <a:rPr lang="en-US" sz="1400" dirty="0">
                <a:latin typeface="Myriad Pro" panose="020B0503030403020204" pitchFamily="34" charset="0"/>
              </a:rPr>
              <a:t>- foundation, walls - brick, roof of asbestos sheets.</a:t>
            </a:r>
            <a:endParaRPr lang="uk-UA" sz="1400" dirty="0">
              <a:latin typeface="Myriad Pro" panose="020B0503030403020204" pitchFamily="34" charset="0"/>
            </a:endParaRPr>
          </a:p>
        </p:txBody>
      </p:sp>
      <p:sp>
        <p:nvSpPr>
          <p:cNvPr id="26" name="object 26"/>
          <p:cNvSpPr txBox="1">
            <a:spLocks noGrp="1"/>
          </p:cNvSpPr>
          <p:nvPr>
            <p:ph type="title"/>
          </p:nvPr>
        </p:nvSpPr>
        <p:spPr>
          <a:xfrm>
            <a:off x="457200" y="609600"/>
            <a:ext cx="6549643" cy="443711"/>
          </a:xfrm>
          <a:prstGeom prst="rect">
            <a:avLst/>
          </a:prstGeom>
        </p:spPr>
        <p:txBody>
          <a:bodyPr vert="horz" wrap="square" lIns="0" tIns="12700" rIns="0" bIns="0" rtlCol="0">
            <a:spAutoFit/>
          </a:bodyPr>
          <a:lstStyle/>
          <a:p>
            <a:r>
              <a:rPr lang="en-US" sz="2800" b="0" spc="-60" dirty="0">
                <a:latin typeface="Myriad Pro" panose="020B0503030403020204" pitchFamily="34" charset="0"/>
                <a:cs typeface="Arial"/>
              </a:rPr>
              <a:t>Group of </a:t>
            </a:r>
            <a:r>
              <a:rPr lang="en-US" sz="2800" b="0" spc="-60" dirty="0" smtClean="0">
                <a:latin typeface="Myriad Pro" panose="020B0503030403020204" pitchFamily="34" charset="0"/>
                <a:cs typeface="Arial"/>
              </a:rPr>
              <a:t>Non-residential Buildings</a:t>
            </a:r>
            <a:endParaRPr lang="x-none" sz="2800" dirty="0"/>
          </a:p>
        </p:txBody>
      </p:sp>
      <p:pic>
        <p:nvPicPr>
          <p:cNvPr id="27" name="Рисунок 26"/>
          <p:cNvPicPr>
            <a:picLocks noChangeAspect="1"/>
          </p:cNvPicPr>
          <p:nvPr/>
        </p:nvPicPr>
        <p:blipFill>
          <a:blip r:embed="rId6"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490510" y="5301432"/>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1010380" y="5638361"/>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ru-RU" sz="1400" b="1" dirty="0">
                <a:latin typeface="Myriad Pro" panose="020B0503030403020204" pitchFamily="34" charset="0"/>
              </a:rPr>
              <a:t>₴271 646</a:t>
            </a:r>
            <a:endParaRPr lang="ru-RU" sz="1000" b="1" dirty="0">
              <a:latin typeface="Myriad Pro" panose="020B0503030403020204" pitchFamily="34" charset="0"/>
            </a:endParaRPr>
          </a:p>
        </p:txBody>
      </p:sp>
      <p:pic>
        <p:nvPicPr>
          <p:cNvPr id="35" name="Рисунок 3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14177" y="5190759"/>
            <a:ext cx="514922" cy="514922"/>
          </a:xfrm>
          <a:prstGeom prst="rect">
            <a:avLst/>
          </a:prstGeom>
        </p:spPr>
      </p:pic>
      <p:sp>
        <p:nvSpPr>
          <p:cNvPr id="24" name="object 8"/>
          <p:cNvSpPr txBox="1"/>
          <p:nvPr/>
        </p:nvSpPr>
        <p:spPr>
          <a:xfrm>
            <a:off x="2875140" y="5274129"/>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5" name="Рисунок 2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89173" y="5190804"/>
            <a:ext cx="486502" cy="486502"/>
          </a:xfrm>
          <a:prstGeom prst="rect">
            <a:avLst/>
          </a:prstGeom>
        </p:spPr>
      </p:pic>
      <p:sp>
        <p:nvSpPr>
          <p:cNvPr id="29" name="object 23"/>
          <p:cNvSpPr txBox="1"/>
          <p:nvPr/>
        </p:nvSpPr>
        <p:spPr>
          <a:xfrm>
            <a:off x="3395010" y="5654098"/>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smtClean="0">
                <a:latin typeface="Myriad Pro" panose="020B0503030403020204" pitchFamily="34" charset="0"/>
              </a:rPr>
              <a:t>07.09.2020</a:t>
            </a:r>
            <a:endParaRPr lang="ru-RU" sz="1100" b="1" dirty="0">
              <a:latin typeface="Myriad Pro" panose="020B0503030403020204" pitchFamily="34" charset="0"/>
            </a:endParaRPr>
          </a:p>
        </p:txBody>
      </p:sp>
      <p:sp>
        <p:nvSpPr>
          <p:cNvPr id="30" name="Скругленный прямоугольник 29">
            <a:hlinkClick r:id="rId9"/>
          </p:cNvPr>
          <p:cNvSpPr/>
          <p:nvPr/>
        </p:nvSpPr>
        <p:spPr>
          <a:xfrm>
            <a:off x="494396" y="6059013"/>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9"/>
          </p:cNvPr>
          <p:cNvPicPr>
            <a:picLocks noChangeAspect="1"/>
          </p:cNvPicPr>
          <p:nvPr/>
        </p:nvPicPr>
        <p:blipFill>
          <a:blip r:embed="rId10" cstate="print">
            <a:lum bright="70000" contrast="-70000"/>
            <a:extLst>
              <a:ext uri="{BEBA8EAE-BF5A-486C-A8C5-ECC9F3942E4B}">
                <a14:imgProps xmlns:a14="http://schemas.microsoft.com/office/drawing/2010/main" xmlns="">
                  <a14:imgLayer r:embed="rId11">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556666" y="6134899"/>
            <a:ext cx="387440" cy="387440"/>
          </a:xfrm>
          <a:prstGeom prst="rect">
            <a:avLst/>
          </a:prstGeom>
          <a:noFill/>
          <a:ln>
            <a:noFill/>
          </a:ln>
        </p:spPr>
      </p:pic>
      <p:sp>
        <p:nvSpPr>
          <p:cNvPr id="32" name="Скругленный прямоугольник 31">
            <a:hlinkClick r:id="rId12"/>
          </p:cNvPr>
          <p:cNvSpPr/>
          <p:nvPr/>
        </p:nvSpPr>
        <p:spPr>
          <a:xfrm>
            <a:off x="2932798" y="6059013"/>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2"/>
          </p:cNvPr>
          <p:cNvPicPr>
            <a:picLocks noChangeAspect="1"/>
          </p:cNvPicPr>
          <p:nvPr/>
        </p:nvPicPr>
        <p:blipFill>
          <a:blip r:embed="rId13" cstate="print">
            <a:lum bright="70000" contrast="-70000"/>
            <a:extLst>
              <a:ext uri="{28A0092B-C50C-407E-A947-70E740481C1C}">
                <a14:useLocalDpi xmlns:a14="http://schemas.microsoft.com/office/drawing/2010/main" xmlns="" val="0"/>
              </a:ext>
            </a:extLst>
          </a:blip>
          <a:stretch>
            <a:fillRect/>
          </a:stretch>
        </p:blipFill>
        <p:spPr>
          <a:xfrm>
            <a:off x="3009995" y="6183546"/>
            <a:ext cx="355194" cy="355194"/>
          </a:xfrm>
          <a:prstGeom prst="rect">
            <a:avLst/>
          </a:prstGeom>
        </p:spPr>
      </p:pic>
      <p:pic>
        <p:nvPicPr>
          <p:cNvPr id="36" name="Picture 2" descr="https://privatization.gov.ua/wp-content/uploads/2020/01/2746.1.b.jpg"/>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t="5972" r="961" b="37313"/>
          <a:stretch/>
        </p:blipFill>
        <p:spPr bwMode="auto">
          <a:xfrm>
            <a:off x="5135621" y="1564990"/>
            <a:ext cx="4770379" cy="36531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39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a:p>
          </p:txBody>
        </p:sp>
      </p:grpSp>
      <p:sp>
        <p:nvSpPr>
          <p:cNvPr id="6" name="object 6"/>
          <p:cNvSpPr/>
          <p:nvPr/>
        </p:nvSpPr>
        <p:spPr>
          <a:xfrm>
            <a:off x="0" y="390143"/>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a:p>
        </p:txBody>
      </p:sp>
      <p:sp>
        <p:nvSpPr>
          <p:cNvPr id="8" name="object 8"/>
          <p:cNvSpPr txBox="1"/>
          <p:nvPr/>
        </p:nvSpPr>
        <p:spPr>
          <a:xfrm>
            <a:off x="556666" y="1159675"/>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141321"/>
            <a:ext cx="357734" cy="386744"/>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533400" y="1752600"/>
            <a:ext cx="4267200" cy="2421817"/>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smtClean="0">
                <a:latin typeface="Myriad Pro" panose="020B0503030403020204" pitchFamily="34" charset="0"/>
              </a:rPr>
              <a:t>Address</a:t>
            </a:r>
            <a:r>
              <a:rPr lang="ru-RU" sz="1400" b="1" dirty="0" smtClean="0">
                <a:latin typeface="Myriad Pro" panose="020B0503030403020204" pitchFamily="34" charset="0"/>
              </a:rPr>
              <a:t>: </a:t>
            </a:r>
            <a:r>
              <a:rPr lang="en-US" sz="1400" dirty="0" smtClean="0">
                <a:latin typeface="Myriad Pro" panose="020B0503030403020204" pitchFamily="34" charset="0"/>
              </a:rPr>
              <a:t>2, </a:t>
            </a:r>
            <a:r>
              <a:rPr lang="en-US" sz="1400" dirty="0" err="1" smtClean="0">
                <a:latin typeface="Myriad Pro" panose="020B0503030403020204" pitchFamily="34" charset="0"/>
              </a:rPr>
              <a:t>Podilskyi</a:t>
            </a:r>
            <a:r>
              <a:rPr lang="en-US" sz="1400" dirty="0" smtClean="0">
                <a:latin typeface="Myriad Pro" panose="020B0503030403020204" pitchFamily="34" charset="0"/>
              </a:rPr>
              <a:t> lane, </a:t>
            </a:r>
            <a:r>
              <a:rPr lang="en-US" sz="1400" dirty="0" err="1" smtClean="0">
                <a:latin typeface="Myriad Pro" panose="020B0503030403020204" pitchFamily="34" charset="0"/>
              </a:rPr>
              <a:t>Starokostiantynivsk</a:t>
            </a:r>
            <a:r>
              <a:rPr lang="en-US" sz="1400" dirty="0" smtClean="0">
                <a:latin typeface="Myriad Pro" panose="020B0503030403020204" pitchFamily="34" charset="0"/>
              </a:rPr>
              <a:t> town, </a:t>
            </a:r>
            <a:r>
              <a:rPr lang="en-US" sz="1400" dirty="0" err="1" smtClean="0">
                <a:latin typeface="Myriad Pro" panose="020B0503030403020204" pitchFamily="34" charset="0"/>
              </a:rPr>
              <a:t>Khmelnytskyi</a:t>
            </a:r>
            <a:r>
              <a:rPr lang="en-US" sz="1400" dirty="0" smtClean="0">
                <a:latin typeface="Myriad Pro" panose="020B0503030403020204" pitchFamily="34" charset="0"/>
              </a:rPr>
              <a:t> region</a:t>
            </a:r>
          </a:p>
          <a:p>
            <a:pPr marL="12065" marR="27305">
              <a:lnSpc>
                <a:spcPct val="100000"/>
              </a:lnSpc>
              <a:spcBef>
                <a:spcPts val="105"/>
              </a:spcBef>
              <a:tabLst>
                <a:tab pos="184785" algn="l"/>
                <a:tab pos="185420" algn="l"/>
              </a:tabLst>
            </a:pPr>
            <a:endParaRPr lang="ru-RU" sz="1400" dirty="0">
              <a:latin typeface="Myriad Pro" panose="020B0503030403020204" pitchFamily="34" charset="0"/>
            </a:endParaRPr>
          </a:p>
          <a:p>
            <a:pPr marL="12065" marR="27305" algn="just">
              <a:lnSpc>
                <a:spcPct val="100000"/>
              </a:lnSpc>
              <a:spcBef>
                <a:spcPts val="105"/>
              </a:spcBef>
              <a:tabLst>
                <a:tab pos="184785" algn="l"/>
                <a:tab pos="185420" algn="l"/>
              </a:tabLst>
            </a:pPr>
            <a:r>
              <a:rPr lang="en-US" sz="1400" dirty="0" smtClean="0">
                <a:latin typeface="Myriad Pro" panose="020B0503030403020204"/>
              </a:rPr>
              <a:t>Administrative </a:t>
            </a:r>
            <a:r>
              <a:rPr lang="en-US" sz="1400" dirty="0">
                <a:latin typeface="Myriad Pro" panose="020B0503030403020204"/>
              </a:rPr>
              <a:t>building with a total </a:t>
            </a:r>
            <a:r>
              <a:rPr lang="en-US" sz="1400" dirty="0" smtClean="0">
                <a:latin typeface="Myriad Pro" panose="020B0503030403020204"/>
              </a:rPr>
              <a:t>area 491.8 sq. m. </a:t>
            </a:r>
            <a:r>
              <a:rPr lang="en-US" sz="1400" dirty="0">
                <a:latin typeface="Myriad Pro" panose="020B0503030403020204"/>
              </a:rPr>
              <a:t>The foundation is stone, the walls are brick, the roof is slate, the floor is reinforced concrete, the floor is tile, linoleum. Available: water supply, sewerage, heating (water), electrification. This building is </a:t>
            </a:r>
            <a:r>
              <a:rPr lang="en-US" sz="1400" dirty="0" smtClean="0">
                <a:latin typeface="Myriad Pro" panose="020B0503030403020204"/>
              </a:rPr>
              <a:t>given in </a:t>
            </a:r>
            <a:r>
              <a:rPr lang="en-US" sz="1400" dirty="0">
                <a:latin typeface="Myriad Pro" panose="020B0503030403020204"/>
              </a:rPr>
              <a:t>rent.</a:t>
            </a:r>
          </a:p>
          <a:p>
            <a:pPr marL="12065" marR="27305" algn="just">
              <a:lnSpc>
                <a:spcPct val="100000"/>
              </a:lnSpc>
              <a:spcBef>
                <a:spcPts val="105"/>
              </a:spcBef>
              <a:tabLst>
                <a:tab pos="184785" algn="l"/>
                <a:tab pos="185420" algn="l"/>
              </a:tabLst>
            </a:pPr>
            <a:r>
              <a:rPr lang="en-US" sz="1400" dirty="0">
                <a:latin typeface="Myriad Pro" panose="020B0503030403020204"/>
              </a:rPr>
              <a:t>The right of permanent use is registered on the land plot.</a:t>
            </a:r>
            <a:endParaRPr lang="ru-RU" sz="1400" dirty="0">
              <a:latin typeface="Myriad Pro" panose="020B0503030403020204" pitchFamily="34" charset="0"/>
            </a:endParaRPr>
          </a:p>
        </p:txBody>
      </p:sp>
      <p:sp>
        <p:nvSpPr>
          <p:cNvPr id="26" name="object 26"/>
          <p:cNvSpPr txBox="1">
            <a:spLocks noGrp="1"/>
          </p:cNvSpPr>
          <p:nvPr>
            <p:ph type="title"/>
          </p:nvPr>
        </p:nvSpPr>
        <p:spPr>
          <a:xfrm>
            <a:off x="457200" y="457200"/>
            <a:ext cx="5410200" cy="505267"/>
          </a:xfrm>
          <a:prstGeom prst="rect">
            <a:avLst/>
          </a:prstGeom>
        </p:spPr>
        <p:txBody>
          <a:bodyPr vert="horz" wrap="square" lIns="0" tIns="12700" rIns="0" bIns="0" rtlCol="0">
            <a:spAutoFit/>
          </a:bodyPr>
          <a:lstStyle/>
          <a:p>
            <a:pPr marL="12700" algn="l">
              <a:lnSpc>
                <a:spcPct val="100000"/>
              </a:lnSpc>
              <a:spcBef>
                <a:spcPts val="100"/>
              </a:spcBef>
            </a:pPr>
            <a:r>
              <a:rPr lang="en-US" sz="3200" b="0" spc="-60" dirty="0">
                <a:latin typeface="Myriad Pro" panose="020B0503030403020204" pitchFamily="34" charset="0"/>
                <a:cs typeface="Arial"/>
              </a:rPr>
              <a:t>Administrative </a:t>
            </a:r>
            <a:r>
              <a:rPr lang="en-US" sz="3200" b="0" spc="-60" dirty="0" smtClean="0">
                <a:latin typeface="Myriad Pro" panose="020B0503030403020204" pitchFamily="34" charset="0"/>
                <a:cs typeface="Arial"/>
              </a:rPr>
              <a:t>Building</a:t>
            </a:r>
            <a:endParaRPr sz="3200" b="0" spc="-5" dirty="0">
              <a:latin typeface="Myriad Pro" panose="020B0503030403020204" pitchFamily="34" charset="0"/>
              <a:cs typeface="Arial"/>
            </a:endParaRPr>
          </a:p>
        </p:txBody>
      </p:sp>
      <p:pic>
        <p:nvPicPr>
          <p:cNvPr id="27" name="Рисунок 26"/>
          <p:cNvPicPr>
            <a:picLocks noChangeAspect="1"/>
          </p:cNvPicPr>
          <p:nvPr/>
        </p:nvPicPr>
        <p:blipFill>
          <a:blip r:embed="rId6"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61898" y="5268738"/>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995395" y="5576179"/>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a:latin typeface="Myriad Pro" panose="020B0503030403020204" pitchFamily="34" charset="0"/>
              </a:rPr>
              <a:t>₴1 075 675</a:t>
            </a:r>
            <a:endParaRPr lang="ru-RU" sz="1100" b="1" dirty="0">
              <a:latin typeface="Myriad Pro" panose="020B0503030403020204" pitchFamily="34" charset="0"/>
            </a:endParaRPr>
          </a:p>
        </p:txBody>
      </p:sp>
      <p:pic>
        <p:nvPicPr>
          <p:cNvPr id="35" name="Рисунок 3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32004" y="5146235"/>
            <a:ext cx="514922" cy="514922"/>
          </a:xfrm>
          <a:prstGeom prst="rect">
            <a:avLst/>
          </a:prstGeom>
        </p:spPr>
      </p:pic>
      <p:sp>
        <p:nvSpPr>
          <p:cNvPr id="24" name="object 8"/>
          <p:cNvSpPr txBox="1"/>
          <p:nvPr/>
        </p:nvSpPr>
        <p:spPr>
          <a:xfrm>
            <a:off x="2864402" y="5301432"/>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5" name="Рисунок 2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24727" y="5223120"/>
            <a:ext cx="486502" cy="486502"/>
          </a:xfrm>
          <a:prstGeom prst="rect">
            <a:avLst/>
          </a:prstGeom>
        </p:spPr>
      </p:pic>
      <p:sp>
        <p:nvSpPr>
          <p:cNvPr id="29" name="object 23"/>
          <p:cNvSpPr txBox="1"/>
          <p:nvPr/>
        </p:nvSpPr>
        <p:spPr>
          <a:xfrm>
            <a:off x="3316588" y="5617743"/>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smtClean="0">
                <a:latin typeface="Myriad Pro" panose="020B0503030403020204" pitchFamily="34" charset="0"/>
              </a:rPr>
              <a:t>08</a:t>
            </a:r>
            <a:r>
              <a:rPr lang="uk-UA" sz="1400" b="1" dirty="0" smtClean="0">
                <a:latin typeface="Myriad Pro" panose="020B0503030403020204" pitchFamily="34" charset="0"/>
              </a:rPr>
              <a:t>.0</a:t>
            </a:r>
            <a:r>
              <a:rPr lang="en-US" sz="1400" b="1" dirty="0">
                <a:latin typeface="Myriad Pro" panose="020B0503030403020204" pitchFamily="34" charset="0"/>
              </a:rPr>
              <a:t>9</a:t>
            </a:r>
            <a:r>
              <a:rPr lang="uk-UA" sz="1400" b="1" dirty="0" smtClean="0">
                <a:latin typeface="Myriad Pro" panose="020B0503030403020204" pitchFamily="34" charset="0"/>
              </a:rPr>
              <a:t>.2020</a:t>
            </a:r>
            <a:endParaRPr lang="ru-RU" sz="1100" b="1" dirty="0">
              <a:latin typeface="Myriad Pro" panose="020B0503030403020204" pitchFamily="34" charset="0"/>
            </a:endParaRPr>
          </a:p>
        </p:txBody>
      </p:sp>
      <p:sp>
        <p:nvSpPr>
          <p:cNvPr id="30" name="Скругленный прямоугольник 29">
            <a:hlinkClick r:id="rId9"/>
          </p:cNvPr>
          <p:cNvSpPr/>
          <p:nvPr/>
        </p:nvSpPr>
        <p:spPr>
          <a:xfrm>
            <a:off x="556666" y="5925823"/>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9"/>
          </p:cNvPr>
          <p:cNvPicPr>
            <a:picLocks noChangeAspect="1"/>
          </p:cNvPicPr>
          <p:nvPr/>
        </p:nvPicPr>
        <p:blipFill>
          <a:blip r:embed="rId10" cstate="print">
            <a:lum bright="70000" contrast="-70000"/>
            <a:extLst>
              <a:ext uri="{BEBA8EAE-BF5A-486C-A8C5-ECC9F3942E4B}">
                <a14:imgProps xmlns:a14="http://schemas.microsoft.com/office/drawing/2010/main" xmlns="">
                  <a14:imgLayer r:embed="rId11">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595745" y="6007789"/>
            <a:ext cx="387440" cy="387440"/>
          </a:xfrm>
          <a:prstGeom prst="rect">
            <a:avLst/>
          </a:prstGeom>
          <a:noFill/>
          <a:ln>
            <a:noFill/>
          </a:ln>
        </p:spPr>
      </p:pic>
      <p:sp>
        <p:nvSpPr>
          <p:cNvPr id="32" name="Скругленный прямоугольник 31">
            <a:hlinkClick r:id="rId12"/>
          </p:cNvPr>
          <p:cNvSpPr/>
          <p:nvPr/>
        </p:nvSpPr>
        <p:spPr>
          <a:xfrm>
            <a:off x="2885042"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2"/>
          </p:cNvPr>
          <p:cNvPicPr>
            <a:picLocks noChangeAspect="1"/>
          </p:cNvPicPr>
          <p:nvPr/>
        </p:nvPicPr>
        <p:blipFill>
          <a:blip r:embed="rId13"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1026" name="Picture 2" descr="https://privatization.gov.ua/wp-content/uploads/2020/07/ua-ar-p-2020-07-03-000003-2-5-scaled.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135750" y="1653726"/>
            <a:ext cx="4770250" cy="35776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699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2" y="2898651"/>
            <a:ext cx="4770248" cy="3959349"/>
            <a:chOff x="5135879" y="2898648"/>
            <a:chExt cx="4770248" cy="3959349"/>
          </a:xfrm>
        </p:grpSpPr>
        <p:sp>
          <p:nvSpPr>
            <p:cNvPr id="4" name="object 4"/>
            <p:cNvSpPr/>
            <p:nvPr/>
          </p:nvSpPr>
          <p:spPr>
            <a:xfrm>
              <a:off x="5135879" y="2898648"/>
              <a:ext cx="4770119" cy="39593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a:p>
          </p:txBody>
        </p:sp>
      </p:grpSp>
      <p:sp>
        <p:nvSpPr>
          <p:cNvPr id="6" name="object 6"/>
          <p:cNvSpPr/>
          <p:nvPr/>
        </p:nvSpPr>
        <p:spPr>
          <a:xfrm>
            <a:off x="0" y="390143"/>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a:p>
        </p:txBody>
      </p:sp>
      <p:sp>
        <p:nvSpPr>
          <p:cNvPr id="8" name="object 8"/>
          <p:cNvSpPr txBox="1"/>
          <p:nvPr/>
        </p:nvSpPr>
        <p:spPr>
          <a:xfrm>
            <a:off x="556666" y="1229441"/>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219200"/>
            <a:ext cx="357734" cy="386744"/>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609600" y="1828800"/>
            <a:ext cx="4191000" cy="1762662"/>
          </a:xfrm>
          <a:prstGeom prst="rect">
            <a:avLst/>
          </a:prstGeom>
        </p:spPr>
        <p:txBody>
          <a:bodyPr vert="horz" wrap="square" lIns="0" tIns="13335" rIns="0" bIns="0" rtlCol="0">
            <a:spAutoFit/>
          </a:bodyPr>
          <a:lstStyle/>
          <a:p>
            <a:pPr marL="12065" marR="27305" algn="just">
              <a:spcBef>
                <a:spcPts val="105"/>
              </a:spcBef>
              <a:tabLst>
                <a:tab pos="184785" algn="l"/>
                <a:tab pos="185420" algn="l"/>
              </a:tabLst>
            </a:pPr>
            <a:r>
              <a:rPr lang="en-US" sz="1400" b="1" dirty="0" smtClean="0">
                <a:latin typeface="Myriad Pro" panose="020B0503030403020204" pitchFamily="34" charset="0"/>
              </a:rPr>
              <a:t>Address</a:t>
            </a:r>
            <a:r>
              <a:rPr lang="uk-UA" sz="1400" dirty="0" smtClean="0">
                <a:latin typeface="Myriad Pro" panose="020B0503030403020204" pitchFamily="34" charset="0"/>
              </a:rPr>
              <a:t>: </a:t>
            </a:r>
            <a:r>
              <a:rPr lang="ru-RU" sz="1400" dirty="0" smtClean="0">
                <a:latin typeface="Myriad Pro" panose="020B0503030403020204" pitchFamily="34" charset="0"/>
              </a:rPr>
              <a:t>8а</a:t>
            </a:r>
            <a:r>
              <a:rPr lang="en-US" sz="1400" dirty="0" smtClean="0">
                <a:latin typeface="Myriad Pro" panose="020B0503030403020204" pitchFamily="34" charset="0"/>
              </a:rPr>
              <a:t>, </a:t>
            </a:r>
            <a:r>
              <a:rPr lang="en-US" sz="1400" dirty="0" err="1" smtClean="0">
                <a:latin typeface="Myriad Pro" panose="020B0503030403020204" pitchFamily="34" charset="0"/>
              </a:rPr>
              <a:t>Lysenka</a:t>
            </a:r>
            <a:r>
              <a:rPr lang="en-US" sz="1400" dirty="0" smtClean="0">
                <a:latin typeface="Myriad Pro" panose="020B0503030403020204" pitchFamily="34" charset="0"/>
              </a:rPr>
              <a:t> St., </a:t>
            </a:r>
            <a:r>
              <a:rPr lang="en-US" sz="1400" dirty="0" err="1" smtClean="0">
                <a:latin typeface="Myriad Pro" panose="020B0503030403020204" pitchFamily="34" charset="0"/>
              </a:rPr>
              <a:t>Volochysk</a:t>
            </a:r>
            <a:r>
              <a:rPr lang="en-US" sz="1400" dirty="0" smtClean="0">
                <a:latin typeface="Myriad Pro" panose="020B0503030403020204" pitchFamily="34" charset="0"/>
              </a:rPr>
              <a:t> town, </a:t>
            </a:r>
            <a:r>
              <a:rPr lang="en-US" sz="1400" dirty="0" err="1" smtClean="0">
                <a:latin typeface="Myriad Pro" panose="020B0503030403020204" pitchFamily="34" charset="0"/>
              </a:rPr>
              <a:t>Volochunskyi</a:t>
            </a:r>
            <a:r>
              <a:rPr lang="en-US" sz="1400" dirty="0" smtClean="0">
                <a:latin typeface="Myriad Pro" panose="020B0503030403020204" pitchFamily="34" charset="0"/>
              </a:rPr>
              <a:t> district, </a:t>
            </a:r>
            <a:r>
              <a:rPr lang="en-US" sz="1400" dirty="0" err="1" smtClean="0">
                <a:latin typeface="Myriad Pro" panose="020B0503030403020204" pitchFamily="34" charset="0"/>
              </a:rPr>
              <a:t>Khmelnytskyi</a:t>
            </a:r>
            <a:r>
              <a:rPr lang="en-US" sz="1400" dirty="0" smtClean="0">
                <a:latin typeface="Myriad Pro" panose="020B0503030403020204" pitchFamily="34" charset="0"/>
              </a:rPr>
              <a:t> region</a:t>
            </a:r>
          </a:p>
          <a:p>
            <a:pPr marL="12065" marR="27305">
              <a:spcBef>
                <a:spcPts val="105"/>
              </a:spcBef>
              <a:tabLst>
                <a:tab pos="184785" algn="l"/>
                <a:tab pos="185420" algn="l"/>
              </a:tabLst>
            </a:pPr>
            <a:endParaRPr lang="en-US" sz="1400" dirty="0">
              <a:latin typeface="Myriad Pro" panose="020B0503030403020204" pitchFamily="34" charset="0"/>
            </a:endParaRPr>
          </a:p>
          <a:p>
            <a:pPr marL="12065" marR="27305" algn="just">
              <a:spcBef>
                <a:spcPts val="105"/>
              </a:spcBef>
              <a:tabLst>
                <a:tab pos="184785" algn="l"/>
                <a:tab pos="185420" algn="l"/>
              </a:tabLst>
            </a:pPr>
            <a:r>
              <a:rPr lang="en-US" sz="1400" dirty="0">
                <a:latin typeface="Myriad Pro" panose="020B0503030403020204" pitchFamily="34" charset="0"/>
              </a:rPr>
              <a:t>Administrative building with a total area of 426.9 </a:t>
            </a:r>
            <a:r>
              <a:rPr lang="en-US" sz="1400" dirty="0" smtClean="0">
                <a:latin typeface="Myriad Pro" panose="020B0503030403020204" pitchFamily="34" charset="0"/>
              </a:rPr>
              <a:t>sq. m. </a:t>
            </a:r>
            <a:r>
              <a:rPr lang="en-US" sz="1400" dirty="0">
                <a:latin typeface="Myriad Pro" panose="020B0503030403020204" pitchFamily="34" charset="0"/>
              </a:rPr>
              <a:t>The ownership of the object is registered with the State of Ukraine in the person of the State Statistics Service of Ukraine. The object is located on a land plot of 510 </a:t>
            </a:r>
            <a:r>
              <a:rPr lang="en-US" sz="1400" dirty="0" smtClean="0">
                <a:latin typeface="Myriad Pro" panose="020B0503030403020204" pitchFamily="34" charset="0"/>
              </a:rPr>
              <a:t>sq. m. </a:t>
            </a:r>
            <a:r>
              <a:rPr lang="en-US" sz="1400" dirty="0">
                <a:latin typeface="Myriad Pro" panose="020B0503030403020204" pitchFamily="34" charset="0"/>
              </a:rPr>
              <a:t>This building is </a:t>
            </a:r>
            <a:r>
              <a:rPr lang="en-US" sz="1400" dirty="0" smtClean="0">
                <a:latin typeface="Myriad Pro" panose="020B0503030403020204" pitchFamily="34" charset="0"/>
              </a:rPr>
              <a:t>given in </a:t>
            </a:r>
            <a:r>
              <a:rPr lang="en-US" sz="1400" dirty="0">
                <a:latin typeface="Myriad Pro" panose="020B0503030403020204" pitchFamily="34" charset="0"/>
              </a:rPr>
              <a:t>rent.</a:t>
            </a:r>
            <a:endParaRPr lang="uk-UA" sz="1400" dirty="0">
              <a:latin typeface="Myriad Pro" panose="020B0503030403020204" pitchFamily="34" charset="0"/>
            </a:endParaRPr>
          </a:p>
        </p:txBody>
      </p:sp>
      <p:sp>
        <p:nvSpPr>
          <p:cNvPr id="26" name="object 26"/>
          <p:cNvSpPr txBox="1">
            <a:spLocks noGrp="1"/>
          </p:cNvSpPr>
          <p:nvPr>
            <p:ph type="title"/>
          </p:nvPr>
        </p:nvSpPr>
        <p:spPr>
          <a:xfrm>
            <a:off x="609600" y="533400"/>
            <a:ext cx="6469039" cy="443711"/>
          </a:xfrm>
          <a:prstGeom prst="rect">
            <a:avLst/>
          </a:prstGeom>
        </p:spPr>
        <p:txBody>
          <a:bodyPr vert="horz" wrap="square" lIns="0" tIns="12700" rIns="0" bIns="0" rtlCol="0">
            <a:spAutoFit/>
          </a:bodyPr>
          <a:lstStyle/>
          <a:p>
            <a:pPr marL="12700">
              <a:spcBef>
                <a:spcPts val="100"/>
              </a:spcBef>
            </a:pPr>
            <a:r>
              <a:rPr lang="en-US" sz="2800" b="0" spc="-60" dirty="0">
                <a:latin typeface="Myriad Pro" panose="020B0503030403020204" pitchFamily="34" charset="0"/>
                <a:cs typeface="Arial"/>
              </a:rPr>
              <a:t>Administrative </a:t>
            </a:r>
            <a:r>
              <a:rPr lang="en-US" sz="2800" b="0" spc="-60" dirty="0" smtClean="0">
                <a:latin typeface="Myriad Pro" panose="020B0503030403020204" pitchFamily="34" charset="0"/>
                <a:cs typeface="Arial"/>
              </a:rPr>
              <a:t>Building</a:t>
            </a:r>
            <a:endParaRPr lang="ru-RU" sz="2800" b="0" spc="-60" dirty="0">
              <a:latin typeface="Myriad Pro" panose="020B0503030403020204" pitchFamily="34" charset="0"/>
              <a:cs typeface="Arial"/>
            </a:endParaRPr>
          </a:p>
        </p:txBody>
      </p:sp>
      <p:pic>
        <p:nvPicPr>
          <p:cNvPr id="27" name="Рисунок 26"/>
          <p:cNvPicPr>
            <a:picLocks noChangeAspect="1"/>
          </p:cNvPicPr>
          <p:nvPr/>
        </p:nvPicPr>
        <p:blipFill>
          <a:blip r:embed="rId6"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17598" y="5040201"/>
            <a:ext cx="4166972" cy="732893"/>
          </a:xfrm>
          <a:prstGeom prst="rect">
            <a:avLst/>
          </a:prstGeom>
        </p:spPr>
        <p:txBody>
          <a:bodyPr vert="horz" wrap="square" lIns="0" tIns="12065" rIns="0" bIns="0" rtlCol="0">
            <a:spAutoFit/>
          </a:bodyPr>
          <a:lstStyle/>
          <a:p>
            <a:pPr marL="456565" marR="1638300">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marL="456565" marR="1638300">
              <a:lnSpc>
                <a:spcPct val="100000"/>
              </a:lnSpc>
              <a:spcBef>
                <a:spcPts val="95"/>
              </a:spcBef>
              <a:tabLst>
                <a:tab pos="874394" algn="l"/>
                <a:tab pos="1021080" algn="l"/>
              </a:tabLst>
            </a:pPr>
            <a:endParaRPr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995395" y="5461350"/>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ru-RU" sz="1400" b="1" dirty="0">
                <a:latin typeface="Myriad Pro" panose="020B0503030403020204" pitchFamily="34" charset="0"/>
              </a:rPr>
              <a:t>₴419 901</a:t>
            </a:r>
            <a:endParaRPr lang="ru-RU" sz="1000" b="1" dirty="0">
              <a:latin typeface="Myriad Pro" panose="020B0503030403020204" pitchFamily="34" charset="0"/>
            </a:endParaRPr>
          </a:p>
        </p:txBody>
      </p:sp>
      <p:pic>
        <p:nvPicPr>
          <p:cNvPr id="35" name="Рисунок 3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31579" y="5004275"/>
            <a:ext cx="514922" cy="514922"/>
          </a:xfrm>
          <a:prstGeom prst="rect">
            <a:avLst/>
          </a:prstGeom>
        </p:spPr>
      </p:pic>
      <p:sp>
        <p:nvSpPr>
          <p:cNvPr id="24" name="object 8"/>
          <p:cNvSpPr txBox="1"/>
          <p:nvPr/>
        </p:nvSpPr>
        <p:spPr>
          <a:xfrm>
            <a:off x="2887310" y="5021118"/>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5" name="Рисунок 2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97875" y="4972727"/>
            <a:ext cx="486502" cy="486502"/>
          </a:xfrm>
          <a:prstGeom prst="rect">
            <a:avLst/>
          </a:prstGeom>
        </p:spPr>
      </p:pic>
      <p:sp>
        <p:nvSpPr>
          <p:cNvPr id="29" name="object 23"/>
          <p:cNvSpPr txBox="1"/>
          <p:nvPr/>
        </p:nvSpPr>
        <p:spPr>
          <a:xfrm>
            <a:off x="3350857" y="5425569"/>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smtClean="0">
                <a:latin typeface="Myriad Pro" panose="020B0503030403020204" pitchFamily="34" charset="0"/>
              </a:rPr>
              <a:t>08.09</a:t>
            </a:r>
            <a:r>
              <a:rPr lang="ru-RU" sz="1400" b="1" dirty="0" smtClean="0">
                <a:latin typeface="Myriad Pro" panose="020B0503030403020204" pitchFamily="34" charset="0"/>
              </a:rPr>
              <a:t>.2020</a:t>
            </a:r>
            <a:endParaRPr lang="ru-RU" sz="1100" b="1" dirty="0">
              <a:latin typeface="Myriad Pro" panose="020B0503030403020204" pitchFamily="34" charset="0"/>
            </a:endParaRPr>
          </a:p>
        </p:txBody>
      </p:sp>
      <p:sp>
        <p:nvSpPr>
          <p:cNvPr id="30" name="Скругленный прямоугольник 29">
            <a:hlinkClick r:id="rId9"/>
          </p:cNvPr>
          <p:cNvSpPr/>
          <p:nvPr/>
        </p:nvSpPr>
        <p:spPr>
          <a:xfrm>
            <a:off x="559597" y="5929601"/>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9"/>
          </p:cNvPr>
          <p:cNvPicPr>
            <a:picLocks noChangeAspect="1"/>
          </p:cNvPicPr>
          <p:nvPr/>
        </p:nvPicPr>
        <p:blipFill>
          <a:blip r:embed="rId10" cstate="print">
            <a:lum bright="70000" contrast="-70000"/>
            <a:extLst>
              <a:ext uri="{BEBA8EAE-BF5A-486C-A8C5-ECC9F3942E4B}">
                <a14:imgProps xmlns:a14="http://schemas.microsoft.com/office/drawing/2010/main" xmlns="">
                  <a14:imgLayer r:embed="rId11">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00114" y="6005787"/>
            <a:ext cx="387440" cy="387440"/>
          </a:xfrm>
          <a:prstGeom prst="rect">
            <a:avLst/>
          </a:prstGeom>
          <a:noFill/>
          <a:ln>
            <a:noFill/>
          </a:ln>
        </p:spPr>
      </p:pic>
      <p:sp>
        <p:nvSpPr>
          <p:cNvPr id="32" name="Скругленный прямоугольник 31">
            <a:hlinkClick r:id="rId12"/>
          </p:cNvPr>
          <p:cNvSpPr/>
          <p:nvPr/>
        </p:nvSpPr>
        <p:spPr>
          <a:xfrm>
            <a:off x="2885042"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2"/>
          </p:cNvPr>
          <p:cNvPicPr>
            <a:picLocks noChangeAspect="1"/>
          </p:cNvPicPr>
          <p:nvPr/>
        </p:nvPicPr>
        <p:blipFill>
          <a:blip r:embed="rId13"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2050" name="Picture 2" descr="https://privatization.gov.ua/wp-content/uploads/2020/07/ua-ar-p-2020-07-03-000005-2-4.jpg"/>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l="3929" r="3199"/>
          <a:stretch/>
        </p:blipFill>
        <p:spPr bwMode="auto">
          <a:xfrm>
            <a:off x="5140944" y="1792669"/>
            <a:ext cx="4765056" cy="28828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9638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dirty="0"/>
            </a:p>
          </p:txBody>
        </p:sp>
      </p:grpSp>
      <p:sp>
        <p:nvSpPr>
          <p:cNvPr id="6" name="object 6"/>
          <p:cNvSpPr/>
          <p:nvPr/>
        </p:nvSpPr>
        <p:spPr>
          <a:xfrm>
            <a:off x="-10949" y="322311"/>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dirty="0"/>
          </a:p>
        </p:txBody>
      </p:sp>
      <p:sp>
        <p:nvSpPr>
          <p:cNvPr id="8" name="object 8"/>
          <p:cNvSpPr txBox="1"/>
          <p:nvPr/>
        </p:nvSpPr>
        <p:spPr>
          <a:xfrm>
            <a:off x="556666" y="1138174"/>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smtClean="0">
                <a:solidFill>
                  <a:srgbClr val="2C5FB0"/>
                </a:solidFill>
                <a:latin typeface="Myriad Pro" panose="020B0503030403020204" pitchFamily="34" charset="0"/>
                <a:cs typeface="RobotoRegular"/>
              </a:rPr>
              <a:t>Key </a:t>
            </a:r>
            <a:r>
              <a:rPr lang="en-US" spc="-5" dirty="0">
                <a:solidFill>
                  <a:srgbClr val="2C5FB0"/>
                </a:solidFill>
                <a:latin typeface="Myriad Pro" panose="020B0503030403020204" pitchFamily="34" charset="0"/>
                <a:cs typeface="RobotoRegular"/>
              </a:rPr>
              <a:t>specifications of the object</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128480"/>
            <a:ext cx="357734" cy="386744"/>
          </a:xfrm>
          <a:prstGeom prst="rect">
            <a:avLst/>
          </a:prstGeom>
          <a:blipFill>
            <a:blip r:embed="rId3" cstate="print"/>
            <a:stretch>
              <a:fillRect/>
            </a:stretch>
          </a:blipFill>
        </p:spPr>
        <p:txBody>
          <a:bodyPr wrap="square" lIns="0" tIns="0" rIns="0" bIns="0" rtlCol="0"/>
          <a:lstStyle/>
          <a:p>
            <a:endParaRPr dirty="0"/>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smtClean="0">
                <a:latin typeface="Myriad Pro" panose="020B0503030403020204" pitchFamily="34" charset="0"/>
              </a:rPr>
              <a:t>Small </a:t>
            </a:r>
            <a:r>
              <a:rPr lang="en-US" sz="2000" spc="300" dirty="0">
                <a:latin typeface="Myriad Pro" panose="020B0503030403020204" pitchFamily="34" charset="0"/>
              </a:rPr>
              <a:t>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4" cstate="print"/>
            <a:stretch>
              <a:fillRect/>
            </a:stretch>
          </a:blipFill>
        </p:spPr>
        <p:txBody>
          <a:bodyPr wrap="square" lIns="0" tIns="0" rIns="0" bIns="0" rtlCol="0"/>
          <a:lstStyle/>
          <a:p>
            <a:endParaRPr dirty="0"/>
          </a:p>
        </p:txBody>
      </p:sp>
      <p:sp>
        <p:nvSpPr>
          <p:cNvPr id="23" name="object 23"/>
          <p:cNvSpPr txBox="1"/>
          <p:nvPr/>
        </p:nvSpPr>
        <p:spPr>
          <a:xfrm>
            <a:off x="465233" y="1789453"/>
            <a:ext cx="4411568" cy="2598788"/>
          </a:xfrm>
          <a:prstGeom prst="rect">
            <a:avLst/>
          </a:prstGeom>
        </p:spPr>
        <p:txBody>
          <a:bodyPr vert="horz" wrap="square" lIns="0" tIns="13335" rIns="0" bIns="0" rtlCol="0">
            <a:spAutoFit/>
          </a:bodyPr>
          <a:lstStyle/>
          <a:p>
            <a:pPr marL="12065" marR="27305" algn="just">
              <a:tabLst>
                <a:tab pos="184785" algn="l"/>
                <a:tab pos="185420" algn="l"/>
              </a:tabLst>
            </a:pPr>
            <a:r>
              <a:rPr lang="en-US" sz="1400" b="1" dirty="0" smtClean="0">
                <a:latin typeface="Myriad Pro" panose="020B0503030403020204" pitchFamily="34" charset="0"/>
              </a:rPr>
              <a:t>Address</a:t>
            </a:r>
            <a:r>
              <a:rPr lang="ru-RU" sz="1400" dirty="0">
                <a:latin typeface="Myriad Pro" panose="020B0503030403020204" pitchFamily="34" charset="0"/>
              </a:rPr>
              <a:t>: </a:t>
            </a:r>
            <a:r>
              <a:rPr lang="ru-RU" sz="1400" dirty="0" smtClean="0">
                <a:latin typeface="Myriad Pro" panose="020B0503030403020204" pitchFamily="34" charset="0"/>
              </a:rPr>
              <a:t>46</a:t>
            </a:r>
            <a:r>
              <a:rPr lang="en-US" sz="1400" dirty="0" smtClean="0">
                <a:latin typeface="Myriad Pro" panose="020B0503030403020204" pitchFamily="34" charset="0"/>
              </a:rPr>
              <a:t>, </a:t>
            </a:r>
            <a:r>
              <a:rPr lang="en-US" sz="1400" dirty="0" err="1" smtClean="0">
                <a:latin typeface="Myriad Pro" panose="020B0503030403020204" pitchFamily="34" charset="0"/>
              </a:rPr>
              <a:t>Lisova</a:t>
            </a:r>
            <a:r>
              <a:rPr lang="en-US" sz="1400" dirty="0" smtClean="0">
                <a:latin typeface="Myriad Pro" panose="020B0503030403020204" pitchFamily="34" charset="0"/>
              </a:rPr>
              <a:t> St., </a:t>
            </a:r>
            <a:r>
              <a:rPr lang="en-US" sz="1400" dirty="0" err="1" smtClean="0">
                <a:latin typeface="Myriad Pro" panose="020B0503030403020204" pitchFamily="34" charset="0"/>
              </a:rPr>
              <a:t>Lisovi</a:t>
            </a:r>
            <a:r>
              <a:rPr lang="en-US" sz="1400" dirty="0" smtClean="0">
                <a:latin typeface="Myriad Pro" panose="020B0503030403020204" pitchFamily="34" charset="0"/>
              </a:rPr>
              <a:t> </a:t>
            </a:r>
            <a:r>
              <a:rPr lang="en-US" sz="1400" dirty="0" err="1" smtClean="0">
                <a:latin typeface="Myriad Pro" panose="020B0503030403020204" pitchFamily="34" charset="0"/>
              </a:rPr>
              <a:t>Hrynivtsi</a:t>
            </a:r>
            <a:r>
              <a:rPr lang="en-US" sz="1400" dirty="0" smtClean="0">
                <a:latin typeface="Myriad Pro" panose="020B0503030403020204" pitchFamily="34" charset="0"/>
              </a:rPr>
              <a:t> village, </a:t>
            </a:r>
            <a:r>
              <a:rPr lang="en-US" sz="1400" dirty="0" err="1" smtClean="0">
                <a:latin typeface="Myriad Pro" panose="020B0503030403020204" pitchFamily="34" charset="0"/>
              </a:rPr>
              <a:t>Khmelnytskyi</a:t>
            </a:r>
            <a:r>
              <a:rPr lang="en-US" sz="1400" dirty="0" smtClean="0">
                <a:latin typeface="Myriad Pro" panose="020B0503030403020204" pitchFamily="34" charset="0"/>
              </a:rPr>
              <a:t> region</a:t>
            </a:r>
            <a:endParaRPr lang="en-US" sz="1400" dirty="0">
              <a:latin typeface="Myriad Pro" panose="020B0503030403020204" pitchFamily="34" charset="0"/>
            </a:endParaRPr>
          </a:p>
          <a:p>
            <a:pPr marL="12065" marR="27305">
              <a:lnSpc>
                <a:spcPct val="100000"/>
              </a:lnSpc>
              <a:tabLst>
                <a:tab pos="184785" algn="l"/>
                <a:tab pos="185420" algn="l"/>
              </a:tabLst>
            </a:pPr>
            <a:endParaRPr lang="en-US" sz="1400" dirty="0" smtClean="0">
              <a:latin typeface="Myriad Pro" panose="020B0503030403020204" pitchFamily="34" charset="0"/>
            </a:endParaRPr>
          </a:p>
          <a:p>
            <a:pPr marL="12065" marR="27305" algn="just">
              <a:lnSpc>
                <a:spcPct val="100000"/>
              </a:lnSpc>
              <a:tabLst>
                <a:tab pos="184785" algn="l"/>
                <a:tab pos="185420" algn="l"/>
              </a:tabLst>
            </a:pPr>
            <a:r>
              <a:rPr lang="en-US" sz="1400" dirty="0">
                <a:latin typeface="Myriad Pro" panose="020B0503030403020204" pitchFamily="34" charset="0"/>
              </a:rPr>
              <a:t>The object of unfinished construction is a complex of buildings (administrative building, boiler room, garage). The building area is 380.8 sq</a:t>
            </a:r>
            <a:r>
              <a:rPr lang="en-US" sz="1400" dirty="0" smtClean="0">
                <a:latin typeface="Myriad Pro" panose="020B0503030403020204" pitchFamily="34" charset="0"/>
              </a:rPr>
              <a:t>. m. </a:t>
            </a:r>
            <a:r>
              <a:rPr lang="en-US" sz="1400" dirty="0">
                <a:latin typeface="Myriad Pro" panose="020B0503030403020204" pitchFamily="34" charset="0"/>
              </a:rPr>
              <a:t>(boiler room and garage are one-</a:t>
            </a:r>
            <a:r>
              <a:rPr lang="en-US" sz="1400" dirty="0" err="1">
                <a:latin typeface="Myriad Pro" panose="020B0503030403020204" pitchFamily="34" charset="0"/>
              </a:rPr>
              <a:t>storey</a:t>
            </a:r>
            <a:r>
              <a:rPr lang="en-US" sz="1400" dirty="0">
                <a:latin typeface="Myriad Pro" panose="020B0503030403020204" pitchFamily="34" charset="0"/>
              </a:rPr>
              <a:t>, administrative building is two-</a:t>
            </a:r>
            <a:r>
              <a:rPr lang="en-US" sz="1400" dirty="0" err="1">
                <a:latin typeface="Myriad Pro" panose="020B0503030403020204" pitchFamily="34" charset="0"/>
              </a:rPr>
              <a:t>storey</a:t>
            </a:r>
            <a:r>
              <a:rPr lang="en-US" sz="1400" dirty="0">
                <a:latin typeface="Myriad Pro" panose="020B0503030403020204" pitchFamily="34" charset="0"/>
              </a:rPr>
              <a:t>). All buildings are brick, floors - reinforced concrete panels. The object is accounted for on the balance sheet </a:t>
            </a:r>
            <a:r>
              <a:rPr lang="en-US" sz="1400" dirty="0" smtClean="0">
                <a:latin typeface="Myriad Pro" panose="020B0503030403020204" pitchFamily="34" charset="0"/>
              </a:rPr>
              <a:t>of SE “</a:t>
            </a:r>
            <a:r>
              <a:rPr lang="en-US" sz="1400" dirty="0" err="1" smtClean="0">
                <a:latin typeface="Myriad Pro" panose="020B0503030403020204" pitchFamily="34" charset="0"/>
              </a:rPr>
              <a:t>Khmelnytskyi</a:t>
            </a:r>
            <a:r>
              <a:rPr lang="en-US" sz="1400" dirty="0" smtClean="0">
                <a:latin typeface="Myriad Pro" panose="020B0503030403020204" pitchFamily="34" charset="0"/>
              </a:rPr>
              <a:t> Forestry”. </a:t>
            </a:r>
            <a:r>
              <a:rPr lang="en-US" sz="1400" dirty="0">
                <a:latin typeface="Myriad Pro" panose="020B0503030403020204" pitchFamily="34" charset="0"/>
              </a:rPr>
              <a:t>The percentage of construction readiness is 40%. The book value of the object is UAH 644 thousand.</a:t>
            </a:r>
            <a:endParaRPr lang="ru-RU" sz="1400" dirty="0">
              <a:latin typeface="Myriad Pro" panose="020B0503030403020204" pitchFamily="34" charset="0"/>
            </a:endParaRPr>
          </a:p>
        </p:txBody>
      </p:sp>
      <p:sp>
        <p:nvSpPr>
          <p:cNvPr id="26" name="object 26"/>
          <p:cNvSpPr txBox="1">
            <a:spLocks noGrp="1"/>
          </p:cNvSpPr>
          <p:nvPr>
            <p:ph type="title"/>
          </p:nvPr>
        </p:nvSpPr>
        <p:spPr>
          <a:xfrm>
            <a:off x="457200" y="457200"/>
            <a:ext cx="6549643" cy="505267"/>
          </a:xfrm>
          <a:prstGeom prst="rect">
            <a:avLst/>
          </a:prstGeom>
        </p:spPr>
        <p:txBody>
          <a:bodyPr vert="horz" wrap="square" lIns="0" tIns="12700" rIns="0" bIns="0" rtlCol="0">
            <a:spAutoFit/>
          </a:bodyPr>
          <a:lstStyle/>
          <a:p>
            <a:pPr marL="12700">
              <a:lnSpc>
                <a:spcPct val="100000"/>
              </a:lnSpc>
              <a:spcBef>
                <a:spcPts val="100"/>
              </a:spcBef>
            </a:pPr>
            <a:r>
              <a:rPr lang="en-US" sz="3200" b="0" spc="-60" dirty="0">
                <a:latin typeface="Myriad Pro" panose="020B0503030403020204" pitchFamily="34" charset="0"/>
                <a:cs typeface="Arial"/>
              </a:rPr>
              <a:t>Complex of </a:t>
            </a:r>
            <a:r>
              <a:rPr lang="en-US" sz="3200" b="0" spc="-60" dirty="0" smtClean="0">
                <a:latin typeface="Myriad Pro" panose="020B0503030403020204" pitchFamily="34" charset="0"/>
                <a:cs typeface="Arial"/>
              </a:rPr>
              <a:t>Buildings</a:t>
            </a:r>
            <a:endParaRPr sz="3200" b="0" spc="-5" dirty="0">
              <a:latin typeface="Myriad Pro" panose="020B0503030403020204" pitchFamily="34" charset="0"/>
              <a:cs typeface="Arial"/>
            </a:endParaRPr>
          </a:p>
        </p:txBody>
      </p:sp>
      <p:pic>
        <p:nvPicPr>
          <p:cNvPr id="27" name="Рисунок 26"/>
          <p:cNvPicPr>
            <a:picLocks noChangeAspect="1"/>
          </p:cNvPicPr>
          <p:nvPr/>
        </p:nvPicPr>
        <p:blipFill>
          <a:blip r:embed="rId5"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93472" y="5229108"/>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885427" y="5562890"/>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smtClean="0">
                <a:latin typeface="Myriad Pro" panose="020B0503030403020204" pitchFamily="34" charset="0"/>
              </a:rPr>
              <a:t>	</a:t>
            </a:r>
            <a:r>
              <a:rPr lang="en-US" sz="1400" b="1" dirty="0">
                <a:latin typeface="Myriad Pro" panose="020B0503030403020204" pitchFamily="34" charset="0"/>
              </a:rPr>
              <a:t>₴322 187</a:t>
            </a:r>
          </a:p>
        </p:txBody>
      </p:sp>
      <p:pic>
        <p:nvPicPr>
          <p:cNvPr id="35" name="Рисунок 3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792" y="5145389"/>
            <a:ext cx="514922" cy="514922"/>
          </a:xfrm>
          <a:prstGeom prst="rect">
            <a:avLst/>
          </a:prstGeom>
        </p:spPr>
      </p:pic>
      <p:sp>
        <p:nvSpPr>
          <p:cNvPr id="25" name="object 8"/>
          <p:cNvSpPr txBox="1"/>
          <p:nvPr/>
        </p:nvSpPr>
        <p:spPr>
          <a:xfrm>
            <a:off x="2885042" y="5203947"/>
            <a:ext cx="4166972" cy="443070"/>
          </a:xfrm>
          <a:prstGeom prst="rect">
            <a:avLst/>
          </a:prstGeom>
        </p:spPr>
        <p:txBody>
          <a:bodyPr vert="horz" wrap="square" lIns="0" tIns="12065" rIns="0" bIns="0" rtlCol="0">
            <a:spAutoFit/>
          </a:bodyPr>
          <a:lstStyle/>
          <a:p>
            <a:pPr marL="456565" marR="1638300">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9" name="Рисунок 2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17977" y="5140098"/>
            <a:ext cx="486502" cy="486502"/>
          </a:xfrm>
          <a:prstGeom prst="rect">
            <a:avLst/>
          </a:prstGeom>
        </p:spPr>
      </p:pic>
      <p:sp>
        <p:nvSpPr>
          <p:cNvPr id="30" name="object 23"/>
          <p:cNvSpPr txBox="1"/>
          <p:nvPr/>
        </p:nvSpPr>
        <p:spPr>
          <a:xfrm>
            <a:off x="3301211" y="5565754"/>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smtClean="0">
                <a:latin typeface="Myriad Pro" panose="020B0503030403020204" pitchFamily="34" charset="0"/>
              </a:rPr>
              <a:t>09.09.2020</a:t>
            </a:r>
            <a:endParaRPr lang="ru-RU" sz="1100" b="1" dirty="0">
              <a:latin typeface="Myriad Pro" panose="020B0503030403020204" pitchFamily="34" charset="0"/>
            </a:endParaRPr>
          </a:p>
        </p:txBody>
      </p:sp>
      <p:sp>
        <p:nvSpPr>
          <p:cNvPr id="24" name="Скругленный прямоугольник 23">
            <a:hlinkClick r:id="rId8"/>
          </p:cNvPr>
          <p:cNvSpPr/>
          <p:nvPr/>
        </p:nvSpPr>
        <p:spPr>
          <a:xfrm>
            <a:off x="704839" y="5946407"/>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8"/>
          </p:cNvPr>
          <p:cNvPicPr>
            <a:picLocks noChangeAspect="1"/>
          </p:cNvPicPr>
          <p:nvPr/>
        </p:nvPicPr>
        <p:blipFill>
          <a:blip r:embed="rId9" cstate="print">
            <a:lum bright="70000" contrast="-70000"/>
            <a:extLst>
              <a:ext uri="{BEBA8EAE-BF5A-486C-A8C5-ECC9F3942E4B}">
                <a14:imgProps xmlns:a14="http://schemas.microsoft.com/office/drawing/2010/main" xmlns="">
                  <a14:imgLayer r:embed="rId10">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766253" y="6017385"/>
            <a:ext cx="387440" cy="387440"/>
          </a:xfrm>
          <a:prstGeom prst="rect">
            <a:avLst/>
          </a:prstGeom>
          <a:noFill/>
          <a:ln>
            <a:noFill/>
          </a:ln>
        </p:spPr>
      </p:pic>
      <p:sp>
        <p:nvSpPr>
          <p:cNvPr id="32" name="Скругленный прямоугольник 31">
            <a:hlinkClick r:id="rId11"/>
          </p:cNvPr>
          <p:cNvSpPr/>
          <p:nvPr/>
        </p:nvSpPr>
        <p:spPr>
          <a:xfrm>
            <a:off x="2885042"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1"/>
          </p:cNvPr>
          <p:cNvPicPr>
            <a:picLocks noChangeAspect="1"/>
          </p:cNvPicPr>
          <p:nvPr/>
        </p:nvPicPr>
        <p:blipFill>
          <a:blip r:embed="rId12"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36" name="Picture 2" descr="https://privatization.gov.ua/wp-content/uploads/2020/07/DSC_0069-scaled-1.jpg"/>
          <p:cNvPicPr>
            <a:picLocks noChangeAspect="1" noChangeArrowheads="1"/>
          </p:cNvPicPr>
          <p:nvPr/>
        </p:nvPicPr>
        <p:blipFill rotWithShape="1">
          <a:blip r:embed="rId13" cstate="print">
            <a:extLst>
              <a:ext uri="{28A0092B-C50C-407E-A947-70E740481C1C}">
                <a14:useLocalDpi xmlns:a14="http://schemas.microsoft.com/office/drawing/2010/main" xmlns="" val="0"/>
              </a:ext>
            </a:extLst>
          </a:blip>
          <a:srcRect l="7308" r="16989"/>
          <a:stretch/>
        </p:blipFill>
        <p:spPr bwMode="auto">
          <a:xfrm>
            <a:off x="5135621" y="1567176"/>
            <a:ext cx="4767221" cy="35421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059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dirty="0"/>
            </a:p>
          </p:txBody>
        </p:sp>
      </p:grpSp>
      <p:sp>
        <p:nvSpPr>
          <p:cNvPr id="6" name="object 6"/>
          <p:cNvSpPr/>
          <p:nvPr/>
        </p:nvSpPr>
        <p:spPr>
          <a:xfrm>
            <a:off x="0" y="347672"/>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dirty="0"/>
          </a:p>
        </p:txBody>
      </p:sp>
      <p:sp>
        <p:nvSpPr>
          <p:cNvPr id="8" name="object 8"/>
          <p:cNvSpPr txBox="1"/>
          <p:nvPr/>
        </p:nvSpPr>
        <p:spPr>
          <a:xfrm>
            <a:off x="556666" y="1229441"/>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219200"/>
            <a:ext cx="357734" cy="386744"/>
          </a:xfrm>
          <a:prstGeom prst="rect">
            <a:avLst/>
          </a:prstGeom>
          <a:blipFill>
            <a:blip r:embed="rId4" cstate="print"/>
            <a:stretch>
              <a:fillRect/>
            </a:stretch>
          </a:blipFill>
        </p:spPr>
        <p:txBody>
          <a:bodyPr wrap="square" lIns="0" tIns="0" rIns="0" bIns="0" rtlCol="0"/>
          <a:lstStyle/>
          <a:p>
            <a:endParaRPr dirty="0"/>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5" cstate="print"/>
            <a:stretch>
              <a:fillRect/>
            </a:stretch>
          </a:blipFill>
        </p:spPr>
        <p:txBody>
          <a:bodyPr wrap="square" lIns="0" tIns="0" rIns="0" bIns="0" rtlCol="0"/>
          <a:lstStyle/>
          <a:p>
            <a:endParaRPr dirty="0"/>
          </a:p>
        </p:txBody>
      </p:sp>
      <p:sp>
        <p:nvSpPr>
          <p:cNvPr id="23" name="object 23"/>
          <p:cNvSpPr txBox="1"/>
          <p:nvPr/>
        </p:nvSpPr>
        <p:spPr>
          <a:xfrm>
            <a:off x="457200" y="1828800"/>
            <a:ext cx="4419600" cy="1737014"/>
          </a:xfrm>
          <a:prstGeom prst="rect">
            <a:avLst/>
          </a:prstGeom>
        </p:spPr>
        <p:txBody>
          <a:bodyPr vert="horz" wrap="square" lIns="0" tIns="13335" rIns="0" bIns="0" rtlCol="0">
            <a:spAutoFit/>
          </a:bodyPr>
          <a:lstStyle/>
          <a:p>
            <a:pPr marL="12065" marR="27305" algn="just">
              <a:tabLst>
                <a:tab pos="184785" algn="l"/>
                <a:tab pos="185420" algn="l"/>
              </a:tabLst>
            </a:pPr>
            <a:r>
              <a:rPr lang="en-US" sz="1400" b="1" dirty="0">
                <a:latin typeface="Myriad Pro" panose="020B0503030403020204" pitchFamily="34" charset="0"/>
              </a:rPr>
              <a:t>Address </a:t>
            </a:r>
            <a:r>
              <a:rPr lang="uk-UA" sz="1400" dirty="0" smtClean="0">
                <a:latin typeface="Myriad Pro" panose="020B0503030403020204" pitchFamily="34" charset="0"/>
              </a:rPr>
              <a:t>: </a:t>
            </a:r>
            <a:r>
              <a:rPr lang="ru-RU" sz="1400" dirty="0" smtClean="0">
                <a:latin typeface="Myriad Pro" panose="020B0503030403020204" pitchFamily="34" charset="0"/>
              </a:rPr>
              <a:t>6-А</a:t>
            </a:r>
            <a:r>
              <a:rPr lang="en-US" sz="1400" dirty="0" smtClean="0">
                <a:latin typeface="Myriad Pro" panose="020B0503030403020204" pitchFamily="34" charset="0"/>
              </a:rPr>
              <a:t>, </a:t>
            </a:r>
            <a:r>
              <a:rPr lang="en-US" sz="1400" dirty="0" err="1" smtClean="0">
                <a:latin typeface="Myriad Pro" panose="020B0503030403020204" pitchFamily="34" charset="0"/>
              </a:rPr>
              <a:t>Myru</a:t>
            </a:r>
            <a:r>
              <a:rPr lang="en-US" sz="1400" dirty="0" smtClean="0">
                <a:latin typeface="Myriad Pro" panose="020B0503030403020204" pitchFamily="34" charset="0"/>
              </a:rPr>
              <a:t> St., </a:t>
            </a:r>
            <a:r>
              <a:rPr lang="en-US" sz="1400" dirty="0" err="1" smtClean="0">
                <a:latin typeface="Myriad Pro" panose="020B0503030403020204" pitchFamily="34" charset="0"/>
              </a:rPr>
              <a:t>Ivnytsia</a:t>
            </a:r>
            <a:r>
              <a:rPr lang="en-US" sz="1400" dirty="0" smtClean="0">
                <a:latin typeface="Myriad Pro" panose="020B0503030403020204" pitchFamily="34" charset="0"/>
              </a:rPr>
              <a:t> village, </a:t>
            </a:r>
            <a:r>
              <a:rPr lang="en-US" sz="1400" dirty="0" err="1" smtClean="0">
                <a:latin typeface="Myriad Pro" panose="020B0503030403020204" pitchFamily="34" charset="0"/>
              </a:rPr>
              <a:t>Andrushivskyi</a:t>
            </a:r>
            <a:r>
              <a:rPr lang="en-US" sz="1400" dirty="0" smtClean="0">
                <a:latin typeface="Myriad Pro" panose="020B0503030403020204" pitchFamily="34" charset="0"/>
              </a:rPr>
              <a:t> district, </a:t>
            </a:r>
            <a:r>
              <a:rPr lang="en-US" sz="1400" dirty="0" err="1" smtClean="0">
                <a:latin typeface="Myriad Pro" panose="020B0503030403020204" pitchFamily="34" charset="0"/>
              </a:rPr>
              <a:t>Zhytomyr</a:t>
            </a:r>
            <a:r>
              <a:rPr lang="en-US" sz="1400" dirty="0" smtClean="0">
                <a:latin typeface="Myriad Pro" panose="020B0503030403020204" pitchFamily="34" charset="0"/>
              </a:rPr>
              <a:t> region</a:t>
            </a:r>
            <a:endParaRPr lang="ru-RU" sz="1400" dirty="0">
              <a:latin typeface="Myriad Pro" panose="020B0503030403020204" pitchFamily="34" charset="0"/>
            </a:endParaRPr>
          </a:p>
          <a:p>
            <a:pPr marL="12065" marR="27305">
              <a:tabLst>
                <a:tab pos="184785" algn="l"/>
                <a:tab pos="185420" algn="l"/>
              </a:tabLst>
            </a:pPr>
            <a:endParaRPr lang="en-US" sz="1400" dirty="0" smtClean="0">
              <a:latin typeface="Myriad Pro" panose="020B0503030403020204" pitchFamily="34" charset="0"/>
            </a:endParaRPr>
          </a:p>
          <a:p>
            <a:pPr marL="12065" marR="27305" algn="just">
              <a:tabLst>
                <a:tab pos="184785" algn="l"/>
                <a:tab pos="185420" algn="l"/>
              </a:tabLst>
            </a:pPr>
            <a:r>
              <a:rPr lang="en-US" sz="1400" dirty="0">
                <a:latin typeface="Myriad Pro" panose="020B0503030403020204" pitchFamily="34" charset="0"/>
              </a:rPr>
              <a:t>The building of the former kindergarten with a total area of </a:t>
            </a:r>
            <a:r>
              <a:rPr lang="en-US" sz="1400" dirty="0" smtClean="0">
                <a:latin typeface="Myriad Pro" panose="020B0503030403020204" pitchFamily="34" charset="0"/>
              </a:rPr>
              <a:t>2,511.5 </a:t>
            </a:r>
            <a:r>
              <a:rPr lang="en-US" sz="1400" dirty="0">
                <a:latin typeface="Myriad Pro" panose="020B0503030403020204" pitchFamily="34" charset="0"/>
              </a:rPr>
              <a:t>sq</a:t>
            </a:r>
            <a:r>
              <a:rPr lang="en-US" sz="1400" dirty="0" smtClean="0">
                <a:latin typeface="Myriad Pro" panose="020B0503030403020204" pitchFamily="34" charset="0"/>
              </a:rPr>
              <a:t>. m</a:t>
            </a:r>
            <a:r>
              <a:rPr lang="en-US" sz="1400" dirty="0">
                <a:latin typeface="Myriad Pro" panose="020B0503030403020204" pitchFamily="34" charset="0"/>
              </a:rPr>
              <a:t>. The balance holder is </a:t>
            </a:r>
            <a:r>
              <a:rPr lang="en-US" sz="1400" dirty="0" err="1" smtClean="0">
                <a:latin typeface="Myriad Pro" panose="020B0503030403020204" pitchFamily="34" charset="0"/>
              </a:rPr>
              <a:t>PrJSC</a:t>
            </a:r>
            <a:r>
              <a:rPr lang="en-US" sz="1400" dirty="0" smtClean="0">
                <a:latin typeface="Myriad Pro" panose="020B0503030403020204" pitchFamily="34" charset="0"/>
              </a:rPr>
              <a:t> “Firm “</a:t>
            </a:r>
            <a:r>
              <a:rPr lang="en-US" sz="1400" dirty="0" err="1" smtClean="0">
                <a:latin typeface="Myriad Pro" panose="020B0503030403020204" pitchFamily="34" charset="0"/>
              </a:rPr>
              <a:t>Zhytomyrinvest</a:t>
            </a:r>
            <a:r>
              <a:rPr lang="en-US" sz="1400" dirty="0" smtClean="0">
                <a:latin typeface="Myriad Pro" panose="020B0503030403020204" pitchFamily="34" charset="0"/>
              </a:rPr>
              <a:t>”, </a:t>
            </a:r>
            <a:r>
              <a:rPr lang="en-US" sz="1400" dirty="0">
                <a:latin typeface="Myriad Pro" panose="020B0503030403020204" pitchFamily="34" charset="0"/>
              </a:rPr>
              <a:t>a two-</a:t>
            </a:r>
            <a:r>
              <a:rPr lang="en-US" sz="1400" dirty="0" err="1">
                <a:latin typeface="Myriad Pro" panose="020B0503030403020204" pitchFamily="34" charset="0"/>
              </a:rPr>
              <a:t>storey</a:t>
            </a:r>
            <a:r>
              <a:rPr lang="en-US" sz="1400" dirty="0">
                <a:latin typeface="Myriad Pro" panose="020B0503030403020204" pitchFamily="34" charset="0"/>
              </a:rPr>
              <a:t> brick building with a basement located in the center of the settlement, which has not been used for a long time.</a:t>
            </a:r>
            <a:endParaRPr lang="uk-UA" sz="1400" dirty="0">
              <a:latin typeface="Myriad Pro" panose="020B0503030403020204" pitchFamily="34" charset="0"/>
            </a:endParaRPr>
          </a:p>
        </p:txBody>
      </p:sp>
      <p:sp>
        <p:nvSpPr>
          <p:cNvPr id="26" name="object 26"/>
          <p:cNvSpPr txBox="1">
            <a:spLocks noGrp="1"/>
          </p:cNvSpPr>
          <p:nvPr>
            <p:ph type="title"/>
          </p:nvPr>
        </p:nvSpPr>
        <p:spPr>
          <a:xfrm>
            <a:off x="381000" y="457200"/>
            <a:ext cx="6361003" cy="443711"/>
          </a:xfrm>
          <a:prstGeom prst="rect">
            <a:avLst/>
          </a:prstGeom>
        </p:spPr>
        <p:txBody>
          <a:bodyPr vert="horz" wrap="square" lIns="0" tIns="12700" rIns="0" bIns="0" rtlCol="0">
            <a:spAutoFit/>
          </a:bodyPr>
          <a:lstStyle/>
          <a:p>
            <a:pPr marL="12700" algn="l">
              <a:lnSpc>
                <a:spcPct val="100000"/>
              </a:lnSpc>
              <a:spcBef>
                <a:spcPts val="100"/>
              </a:spcBef>
            </a:pPr>
            <a:r>
              <a:rPr lang="en-US" sz="2800" b="0" spc="-60" dirty="0" smtClean="0">
                <a:latin typeface="Myriad Pro" panose="020B0503030403020204" pitchFamily="34" charset="0"/>
                <a:cs typeface="Arial"/>
              </a:rPr>
              <a:t>Building </a:t>
            </a:r>
            <a:r>
              <a:rPr lang="en-US" sz="2800" b="0" spc="-60" dirty="0">
                <a:latin typeface="Myriad Pro" panose="020B0503030403020204" pitchFamily="34" charset="0"/>
                <a:cs typeface="Arial"/>
              </a:rPr>
              <a:t>of the </a:t>
            </a:r>
            <a:r>
              <a:rPr lang="en-US" sz="2800" b="0" spc="-60" dirty="0" smtClean="0">
                <a:latin typeface="Myriad Pro" panose="020B0503030403020204" pitchFamily="34" charset="0"/>
                <a:cs typeface="Arial"/>
              </a:rPr>
              <a:t>Former Kindergarten</a:t>
            </a:r>
            <a:endParaRPr sz="2800" spc="-5" dirty="0">
              <a:latin typeface="Myriad Pro" panose="020B0503030403020204" pitchFamily="34" charset="0"/>
              <a:cs typeface="Arial"/>
            </a:endParaRPr>
          </a:p>
        </p:txBody>
      </p:sp>
      <p:pic>
        <p:nvPicPr>
          <p:cNvPr id="27" name="Рисунок 26"/>
          <p:cNvPicPr>
            <a:picLocks noChangeAspect="1"/>
          </p:cNvPicPr>
          <p:nvPr/>
        </p:nvPicPr>
        <p:blipFill>
          <a:blip r:embed="rId6"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95745" y="5192601"/>
            <a:ext cx="4166972" cy="443070"/>
          </a:xfrm>
          <a:prstGeom prst="rect">
            <a:avLst/>
          </a:prstGeom>
        </p:spPr>
        <p:txBody>
          <a:bodyPr vert="horz" wrap="square" lIns="0" tIns="12065" rIns="0" bIns="0" rtlCol="0">
            <a:spAutoFit/>
          </a:bodyPr>
          <a:lstStyle/>
          <a:p>
            <a:pPr marL="456565" marR="1638300">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963689" y="5553096"/>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a:latin typeface="Myriad Pro" panose="020B0503030403020204" pitchFamily="34" charset="0"/>
              </a:rPr>
              <a:t>₴235 718</a:t>
            </a:r>
            <a:endParaRPr lang="en-US" sz="1400" b="1" dirty="0">
              <a:latin typeface="Myriad Pro" panose="020B0503030403020204" pitchFamily="34" charset="0"/>
            </a:endParaRPr>
          </a:p>
        </p:txBody>
      </p:sp>
      <p:pic>
        <p:nvPicPr>
          <p:cNvPr id="35" name="Рисунок 3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83421" y="5083306"/>
            <a:ext cx="514922" cy="514922"/>
          </a:xfrm>
          <a:prstGeom prst="rect">
            <a:avLst/>
          </a:prstGeom>
        </p:spPr>
      </p:pic>
      <p:sp>
        <p:nvSpPr>
          <p:cNvPr id="25" name="object 8"/>
          <p:cNvSpPr txBox="1"/>
          <p:nvPr/>
        </p:nvSpPr>
        <p:spPr>
          <a:xfrm>
            <a:off x="2885042" y="5176785"/>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9" name="Рисунок 2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14709" y="5076098"/>
            <a:ext cx="486502" cy="486502"/>
          </a:xfrm>
          <a:prstGeom prst="rect">
            <a:avLst/>
          </a:prstGeom>
        </p:spPr>
      </p:pic>
      <p:sp>
        <p:nvSpPr>
          <p:cNvPr id="30" name="object 23"/>
          <p:cNvSpPr txBox="1"/>
          <p:nvPr/>
        </p:nvSpPr>
        <p:spPr>
          <a:xfrm>
            <a:off x="3229260" y="5566786"/>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smtClean="0">
                <a:latin typeface="Myriad Pro" panose="020B0503030403020204" pitchFamily="34" charset="0"/>
              </a:rPr>
              <a:t>   09.09.2020</a:t>
            </a:r>
            <a:endParaRPr lang="ru-RU" sz="1100" b="1" dirty="0">
              <a:latin typeface="Myriad Pro" panose="020B0503030403020204" pitchFamily="34" charset="0"/>
            </a:endParaRPr>
          </a:p>
        </p:txBody>
      </p:sp>
      <p:sp>
        <p:nvSpPr>
          <p:cNvPr id="24" name="Скругленный прямоугольник 23">
            <a:hlinkClick r:id="rId9"/>
          </p:cNvPr>
          <p:cNvSpPr/>
          <p:nvPr/>
        </p:nvSpPr>
        <p:spPr>
          <a:xfrm>
            <a:off x="482343" y="5915530"/>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t>
            </a:r>
            <a:r>
              <a:rPr lang="en-US" sz="1200" u="sng" dirty="0" smtClean="0">
                <a:latin typeface="Myriad Pro" panose="020B0503030403020204" pitchFamily="34" charset="0"/>
              </a:rPr>
              <a:t>auction</a:t>
            </a:r>
            <a:endParaRPr lang="ru-RU" sz="1200" u="sng" dirty="0">
              <a:latin typeface="Myriad Pro" panose="020B0503030403020204" pitchFamily="34" charset="0"/>
            </a:endParaRPr>
          </a:p>
        </p:txBody>
      </p:sp>
      <p:pic>
        <p:nvPicPr>
          <p:cNvPr id="31" name="Рисунок 30">
            <a:hlinkClick r:id="rId9"/>
          </p:cNvPr>
          <p:cNvPicPr>
            <a:picLocks noChangeAspect="1"/>
          </p:cNvPicPr>
          <p:nvPr/>
        </p:nvPicPr>
        <p:blipFill>
          <a:blip r:embed="rId10" cstate="print">
            <a:lum bright="70000" contrast="-70000"/>
            <a:extLst>
              <a:ext uri="{BEBA8EAE-BF5A-486C-A8C5-ECC9F3942E4B}">
                <a14:imgProps xmlns:a14="http://schemas.microsoft.com/office/drawing/2010/main" xmlns="">
                  <a14:imgLayer r:embed="rId11">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537239" y="6003315"/>
            <a:ext cx="387440" cy="387440"/>
          </a:xfrm>
          <a:prstGeom prst="rect">
            <a:avLst/>
          </a:prstGeom>
          <a:noFill/>
          <a:ln>
            <a:noFill/>
          </a:ln>
        </p:spPr>
      </p:pic>
      <p:sp>
        <p:nvSpPr>
          <p:cNvPr id="32" name="Скругленный прямоугольник 31">
            <a:hlinkClick r:id="rId12"/>
          </p:cNvPr>
          <p:cNvSpPr/>
          <p:nvPr/>
        </p:nvSpPr>
        <p:spPr>
          <a:xfrm>
            <a:off x="2885042"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2"/>
          </p:cNvPr>
          <p:cNvPicPr>
            <a:picLocks noChangeAspect="1"/>
          </p:cNvPicPr>
          <p:nvPr/>
        </p:nvPicPr>
        <p:blipFill>
          <a:blip r:embed="rId13"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38" name="Picture 2" descr="https://privatization.gov.ua/wp-content/uploads/2020/01/UA-AR-P-2020-01-10-000024-1-2.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135621" y="1614816"/>
            <a:ext cx="4770379" cy="35777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2708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dirty="0"/>
            </a:p>
          </p:txBody>
        </p:sp>
      </p:grpSp>
      <p:sp>
        <p:nvSpPr>
          <p:cNvPr id="6" name="object 6"/>
          <p:cNvSpPr/>
          <p:nvPr/>
        </p:nvSpPr>
        <p:spPr>
          <a:xfrm>
            <a:off x="0" y="390143"/>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dirty="0"/>
          </a:p>
        </p:txBody>
      </p:sp>
      <p:sp>
        <p:nvSpPr>
          <p:cNvPr id="8" name="object 8"/>
          <p:cNvSpPr txBox="1"/>
          <p:nvPr/>
        </p:nvSpPr>
        <p:spPr>
          <a:xfrm>
            <a:off x="556666" y="1229441"/>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219200"/>
            <a:ext cx="357734" cy="386744"/>
          </a:xfrm>
          <a:prstGeom prst="rect">
            <a:avLst/>
          </a:prstGeom>
          <a:blipFill>
            <a:blip r:embed="rId3" cstate="print"/>
            <a:stretch>
              <a:fillRect/>
            </a:stretch>
          </a:blipFill>
        </p:spPr>
        <p:txBody>
          <a:bodyPr wrap="square" lIns="0" tIns="0" rIns="0" bIns="0" rtlCol="0"/>
          <a:lstStyle/>
          <a:p>
            <a:endParaRPr dirty="0"/>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4" cstate="print"/>
            <a:stretch>
              <a:fillRect/>
            </a:stretch>
          </a:blipFill>
        </p:spPr>
        <p:txBody>
          <a:bodyPr wrap="square" lIns="0" tIns="0" rIns="0" bIns="0" rtlCol="0"/>
          <a:lstStyle/>
          <a:p>
            <a:endParaRPr dirty="0"/>
          </a:p>
        </p:txBody>
      </p:sp>
      <p:sp>
        <p:nvSpPr>
          <p:cNvPr id="23" name="object 23"/>
          <p:cNvSpPr txBox="1"/>
          <p:nvPr/>
        </p:nvSpPr>
        <p:spPr>
          <a:xfrm>
            <a:off x="634334" y="1682752"/>
            <a:ext cx="4201879" cy="3283591"/>
          </a:xfrm>
          <a:prstGeom prst="rect">
            <a:avLst/>
          </a:prstGeom>
        </p:spPr>
        <p:txBody>
          <a:bodyPr vert="horz" wrap="square" lIns="0" tIns="13335" rIns="0" bIns="0" rtlCol="0">
            <a:spAutoFit/>
          </a:bodyPr>
          <a:lstStyle/>
          <a:p>
            <a:pPr marL="12065" marR="27305">
              <a:spcBef>
                <a:spcPts val="105"/>
              </a:spcBef>
              <a:tabLst>
                <a:tab pos="184785" algn="l"/>
                <a:tab pos="185420" algn="l"/>
              </a:tabLst>
            </a:pPr>
            <a:r>
              <a:rPr lang="en-US" sz="1400" b="1" dirty="0">
                <a:latin typeface="Myriad Pro" panose="020B0503030403020204" pitchFamily="34" charset="0"/>
              </a:rPr>
              <a:t>Address </a:t>
            </a:r>
            <a:r>
              <a:rPr lang="uk-UA" sz="1400" dirty="0" smtClean="0">
                <a:latin typeface="Myriad Pro" panose="020B0503030403020204" pitchFamily="34" charset="0"/>
              </a:rPr>
              <a:t>: </a:t>
            </a:r>
            <a:r>
              <a:rPr lang="ru-RU" sz="1400" dirty="0" smtClean="0">
                <a:latin typeface="Myriad Pro" panose="020B0503030403020204" pitchFamily="34" charset="0"/>
              </a:rPr>
              <a:t>83</a:t>
            </a:r>
            <a:r>
              <a:rPr lang="en-US" sz="1400" dirty="0" smtClean="0">
                <a:latin typeface="Myriad Pro" panose="020B0503030403020204" pitchFamily="34" charset="0"/>
              </a:rPr>
              <a:t>, </a:t>
            </a:r>
            <a:r>
              <a:rPr lang="en-US" sz="1400" dirty="0" err="1" smtClean="0">
                <a:latin typeface="Myriad Pro" panose="020B0503030403020204" pitchFamily="34" charset="0"/>
              </a:rPr>
              <a:t>Bielovaska</a:t>
            </a:r>
            <a:r>
              <a:rPr lang="en-US" sz="1400" dirty="0" smtClean="0">
                <a:latin typeface="Myriad Pro" panose="020B0503030403020204" pitchFamily="34" charset="0"/>
              </a:rPr>
              <a:t> (</a:t>
            </a:r>
            <a:r>
              <a:rPr lang="en-US" sz="1400" dirty="0" err="1" smtClean="0">
                <a:latin typeface="Myriad Pro" panose="020B0503030403020204" pitchFamily="34" charset="0"/>
              </a:rPr>
              <a:t>Lenina</a:t>
            </a:r>
            <a:r>
              <a:rPr lang="en-US" sz="1400" dirty="0" smtClean="0">
                <a:latin typeface="Myriad Pro" panose="020B0503030403020204" pitchFamily="34" charset="0"/>
              </a:rPr>
              <a:t>) St., </a:t>
            </a:r>
            <a:r>
              <a:rPr lang="en-US" sz="1400" dirty="0" err="1" smtClean="0">
                <a:latin typeface="Myriad Pro" panose="020B0503030403020204" pitchFamily="34" charset="0"/>
              </a:rPr>
              <a:t>Krasnohrad</a:t>
            </a:r>
            <a:r>
              <a:rPr lang="en-US" sz="1400" dirty="0" smtClean="0">
                <a:latin typeface="Myriad Pro" panose="020B0503030403020204" pitchFamily="34" charset="0"/>
              </a:rPr>
              <a:t> town, </a:t>
            </a:r>
            <a:r>
              <a:rPr lang="en-US" sz="1400" dirty="0" err="1" smtClean="0">
                <a:latin typeface="Myriad Pro" panose="020B0503030403020204" pitchFamily="34" charset="0"/>
              </a:rPr>
              <a:t>Kharkiv</a:t>
            </a:r>
            <a:r>
              <a:rPr lang="en-US" sz="1400" dirty="0" smtClean="0">
                <a:latin typeface="Myriad Pro" panose="020B0503030403020204" pitchFamily="34" charset="0"/>
              </a:rPr>
              <a:t> region</a:t>
            </a:r>
            <a:endParaRPr lang="ru-RU" sz="1400" dirty="0">
              <a:latin typeface="Myriad Pro" panose="020B0503030403020204" pitchFamily="34" charset="0"/>
            </a:endParaRPr>
          </a:p>
          <a:p>
            <a:pPr marL="12065" marR="27305" algn="just">
              <a:lnSpc>
                <a:spcPct val="100000"/>
              </a:lnSpc>
              <a:spcBef>
                <a:spcPts val="105"/>
              </a:spcBef>
              <a:tabLst>
                <a:tab pos="184785" algn="l"/>
                <a:tab pos="185420" algn="l"/>
              </a:tabLst>
            </a:pPr>
            <a:endParaRPr lang="en-US" sz="1400" dirty="0" smtClean="0">
              <a:latin typeface="Myriad Pro" panose="020B0503030403020204" pitchFamily="34" charset="0"/>
            </a:endParaRPr>
          </a:p>
          <a:p>
            <a:pPr marL="12065" marR="27305" algn="just">
              <a:lnSpc>
                <a:spcPct val="100000"/>
              </a:lnSpc>
              <a:spcBef>
                <a:spcPts val="105"/>
              </a:spcBef>
              <a:tabLst>
                <a:tab pos="184785" algn="l"/>
                <a:tab pos="185420" algn="l"/>
              </a:tabLst>
            </a:pPr>
            <a:r>
              <a:rPr lang="en-US" sz="1400" dirty="0">
                <a:latin typeface="Myriad Pro" panose="020B0503030403020204" pitchFamily="34" charset="0"/>
              </a:rPr>
              <a:t>Non-residential administrative building, one-</a:t>
            </a:r>
            <a:r>
              <a:rPr lang="en-US" sz="1400" dirty="0" err="1">
                <a:latin typeface="Myriad Pro" panose="020B0503030403020204" pitchFamily="34" charset="0"/>
              </a:rPr>
              <a:t>storey</a:t>
            </a:r>
            <a:r>
              <a:rPr lang="en-US" sz="1400" dirty="0">
                <a:latin typeface="Myriad Pro" panose="020B0503030403020204" pitchFamily="34" charset="0"/>
              </a:rPr>
              <a:t> with a basement with a total area of 277.3 </a:t>
            </a:r>
            <a:r>
              <a:rPr lang="en-US" sz="1400" dirty="0" smtClean="0">
                <a:latin typeface="Myriad Pro" panose="020B0503030403020204" pitchFamily="34" charset="0"/>
              </a:rPr>
              <a:t>sq</a:t>
            </a:r>
            <a:r>
              <a:rPr lang="en-US" sz="1400" dirty="0">
                <a:latin typeface="Myriad Pro" panose="020B0503030403020204" pitchFamily="34" charset="0"/>
              </a:rPr>
              <a:t>.</a:t>
            </a:r>
            <a:r>
              <a:rPr lang="en-US" sz="1400" dirty="0" smtClean="0">
                <a:latin typeface="Myriad Pro" panose="020B0503030403020204" pitchFamily="34" charset="0"/>
              </a:rPr>
              <a:t> m. </a:t>
            </a:r>
            <a:r>
              <a:rPr lang="en-US" sz="1400" dirty="0">
                <a:latin typeface="Myriad Pro" panose="020B0503030403020204" pitchFamily="34" charset="0"/>
              </a:rPr>
              <a:t>(basement area 56.5 </a:t>
            </a:r>
            <a:r>
              <a:rPr lang="en-US" sz="1400" dirty="0" smtClean="0">
                <a:latin typeface="Myriad Pro" panose="020B0503030403020204" pitchFamily="34" charset="0"/>
              </a:rPr>
              <a:t>sq. m.), </a:t>
            </a:r>
            <a:r>
              <a:rPr lang="en-US" sz="1400" dirty="0">
                <a:latin typeface="Myriad Pro" panose="020B0503030403020204" pitchFamily="34" charset="0"/>
              </a:rPr>
              <a:t>building area - 305.0 </a:t>
            </a:r>
            <a:r>
              <a:rPr lang="en-US" sz="1400" dirty="0" smtClean="0">
                <a:latin typeface="Myriad Pro" panose="020B0503030403020204" pitchFamily="34" charset="0"/>
              </a:rPr>
              <a:t>sq. </a:t>
            </a:r>
            <a:r>
              <a:rPr lang="en-US" sz="1400" dirty="0">
                <a:latin typeface="Myriad Pro" panose="020B0503030403020204" pitchFamily="34" charset="0"/>
              </a:rPr>
              <a:t>m. Year of construction - 1905. Not used for its intended purpose. The technical condition is satisfactory. Land plot of 0.0539 </a:t>
            </a:r>
            <a:r>
              <a:rPr lang="en-US" sz="1400" dirty="0" smtClean="0">
                <a:latin typeface="Myriad Pro" panose="020B0503030403020204" pitchFamily="34" charset="0"/>
              </a:rPr>
              <a:t>ha.</a:t>
            </a:r>
            <a:endParaRPr lang="en-US" sz="1400" dirty="0">
              <a:latin typeface="Myriad Pro" panose="020B0503030403020204" pitchFamily="34" charset="0"/>
            </a:endParaRPr>
          </a:p>
          <a:p>
            <a:pPr marL="12065" marR="27305" algn="just">
              <a:lnSpc>
                <a:spcPct val="100000"/>
              </a:lnSpc>
              <a:spcBef>
                <a:spcPts val="105"/>
              </a:spcBef>
              <a:tabLst>
                <a:tab pos="184785" algn="l"/>
                <a:tab pos="185420" algn="l"/>
              </a:tabLst>
            </a:pPr>
            <a:r>
              <a:rPr lang="en-US" sz="1400" dirty="0">
                <a:latin typeface="Myriad Pro" panose="020B0503030403020204" pitchFamily="34" charset="0"/>
              </a:rPr>
              <a:t>The non-residential </a:t>
            </a:r>
            <a:r>
              <a:rPr lang="en-US" sz="1400" dirty="0" smtClean="0">
                <a:latin typeface="Myriad Pro" panose="020B0503030403020204" pitchFamily="34" charset="0"/>
              </a:rPr>
              <a:t>building of garage </a:t>
            </a:r>
            <a:r>
              <a:rPr lang="en-US" sz="1400" dirty="0">
                <a:latin typeface="Myriad Pro" panose="020B0503030403020204" pitchFamily="34" charset="0"/>
              </a:rPr>
              <a:t>is one-</a:t>
            </a:r>
            <a:r>
              <a:rPr lang="en-US" sz="1400" dirty="0" err="1">
                <a:latin typeface="Myriad Pro" panose="020B0503030403020204" pitchFamily="34" charset="0"/>
              </a:rPr>
              <a:t>storey</a:t>
            </a:r>
            <a:r>
              <a:rPr lang="en-US" sz="1400" dirty="0">
                <a:latin typeface="Myriad Pro" panose="020B0503030403020204" pitchFamily="34" charset="0"/>
              </a:rPr>
              <a:t> with a total area of 24.8 sq</a:t>
            </a:r>
            <a:r>
              <a:rPr lang="en-US" sz="1400" dirty="0" smtClean="0">
                <a:latin typeface="Myriad Pro" panose="020B0503030403020204" pitchFamily="34" charset="0"/>
              </a:rPr>
              <a:t>. m., </a:t>
            </a:r>
            <a:r>
              <a:rPr lang="en-US" sz="1400" dirty="0">
                <a:latin typeface="Myriad Pro" panose="020B0503030403020204" pitchFamily="34" charset="0"/>
              </a:rPr>
              <a:t>building area - 31.5 </a:t>
            </a:r>
            <a:r>
              <a:rPr lang="en-US" sz="1400" dirty="0" smtClean="0">
                <a:latin typeface="Myriad Pro" panose="020B0503030403020204" pitchFamily="34" charset="0"/>
              </a:rPr>
              <a:t>sq. </a:t>
            </a:r>
            <a:r>
              <a:rPr lang="en-US" sz="1400" dirty="0">
                <a:latin typeface="Myriad Pro" panose="020B0503030403020204" pitchFamily="34" charset="0"/>
              </a:rPr>
              <a:t>m. Year of construction - 1976. Not used for its intended purpose. The technical condition is satisfactory. The land plot is 0.0031 ha.</a:t>
            </a:r>
            <a:endParaRPr lang="uk-UA" sz="1400" dirty="0">
              <a:latin typeface="Myriad Pro" panose="020B0503030403020204" pitchFamily="34" charset="0"/>
            </a:endParaRPr>
          </a:p>
        </p:txBody>
      </p:sp>
      <p:sp>
        <p:nvSpPr>
          <p:cNvPr id="26" name="object 26"/>
          <p:cNvSpPr txBox="1">
            <a:spLocks noGrp="1"/>
          </p:cNvSpPr>
          <p:nvPr>
            <p:ph type="title"/>
          </p:nvPr>
        </p:nvSpPr>
        <p:spPr>
          <a:xfrm>
            <a:off x="609600" y="457200"/>
            <a:ext cx="6549643" cy="505267"/>
          </a:xfrm>
          <a:prstGeom prst="rect">
            <a:avLst/>
          </a:prstGeom>
        </p:spPr>
        <p:txBody>
          <a:bodyPr vert="horz" wrap="square" lIns="0" tIns="12700" rIns="0" bIns="0" rtlCol="0">
            <a:spAutoFit/>
          </a:bodyPr>
          <a:lstStyle/>
          <a:p>
            <a:pPr marL="12700">
              <a:spcBef>
                <a:spcPts val="100"/>
              </a:spcBef>
            </a:pPr>
            <a:r>
              <a:rPr lang="en-US" sz="3200" b="0" spc="-60" dirty="0">
                <a:latin typeface="Myriad Pro" panose="020B0503030403020204" pitchFamily="34" charset="0"/>
                <a:cs typeface="Arial"/>
              </a:rPr>
              <a:t>Administrative </a:t>
            </a:r>
            <a:r>
              <a:rPr lang="en-US" sz="3200" b="0" spc="-60" dirty="0" smtClean="0">
                <a:latin typeface="Myriad Pro" panose="020B0503030403020204" pitchFamily="34" charset="0"/>
                <a:cs typeface="Arial"/>
              </a:rPr>
              <a:t>Building</a:t>
            </a:r>
            <a:endParaRPr sz="3200" b="0" spc="-5" dirty="0">
              <a:latin typeface="Myriad Pro" panose="020B0503030403020204" pitchFamily="34" charset="0"/>
              <a:cs typeface="Arial"/>
            </a:endParaRPr>
          </a:p>
        </p:txBody>
      </p:sp>
      <p:pic>
        <p:nvPicPr>
          <p:cNvPr id="27" name="Рисунок 26"/>
          <p:cNvPicPr>
            <a:picLocks noChangeAspect="1"/>
          </p:cNvPicPr>
          <p:nvPr/>
        </p:nvPicPr>
        <p:blipFill>
          <a:blip r:embed="rId5"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96547" y="5307725"/>
            <a:ext cx="4166972" cy="443070"/>
          </a:xfrm>
          <a:prstGeom prst="rect">
            <a:avLst/>
          </a:prstGeom>
        </p:spPr>
        <p:txBody>
          <a:bodyPr vert="horz" wrap="square" lIns="0" tIns="12065" rIns="0" bIns="0" rtlCol="0">
            <a:spAutoFit/>
          </a:bodyPr>
          <a:lstStyle/>
          <a:p>
            <a:pPr marL="456565" marR="1638300">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1001830" y="5596119"/>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a:latin typeface="Myriad Pro" panose="020B0503030403020204" pitchFamily="34" charset="0"/>
              </a:rPr>
              <a:t>	</a:t>
            </a:r>
            <a:r>
              <a:rPr lang="uk-UA" sz="1400" b="1" dirty="0">
                <a:latin typeface="Myriad Pro" panose="020B0503030403020204" pitchFamily="34" charset="0"/>
              </a:rPr>
              <a:t>₴708 000</a:t>
            </a:r>
            <a:endParaRPr lang="ru-RU" sz="1100" b="1" dirty="0">
              <a:latin typeface="Myriad Pro" panose="020B0503030403020204" pitchFamily="34" charset="0"/>
            </a:endParaRPr>
          </a:p>
        </p:txBody>
      </p:sp>
      <p:pic>
        <p:nvPicPr>
          <p:cNvPr id="35" name="Рисунок 3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8587" y="5265506"/>
            <a:ext cx="514922" cy="514922"/>
          </a:xfrm>
          <a:prstGeom prst="rect">
            <a:avLst/>
          </a:prstGeom>
        </p:spPr>
      </p:pic>
      <p:sp>
        <p:nvSpPr>
          <p:cNvPr id="25" name="object 8"/>
          <p:cNvSpPr txBox="1"/>
          <p:nvPr/>
        </p:nvSpPr>
        <p:spPr>
          <a:xfrm>
            <a:off x="2917638" y="5319790"/>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9" name="Рисунок 2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10008" y="5276358"/>
            <a:ext cx="486502" cy="486502"/>
          </a:xfrm>
          <a:prstGeom prst="rect">
            <a:avLst/>
          </a:prstGeom>
        </p:spPr>
      </p:pic>
      <p:sp>
        <p:nvSpPr>
          <p:cNvPr id="30" name="object 23"/>
          <p:cNvSpPr txBox="1"/>
          <p:nvPr/>
        </p:nvSpPr>
        <p:spPr>
          <a:xfrm>
            <a:off x="3482625" y="5596119"/>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smtClean="0">
                <a:latin typeface="Myriad Pro" panose="020B0503030403020204" pitchFamily="34" charset="0"/>
              </a:rPr>
              <a:t>10</a:t>
            </a:r>
            <a:r>
              <a:rPr lang="uk-UA" sz="1400" b="1" dirty="0" smtClean="0">
                <a:latin typeface="Myriad Pro" panose="020B0503030403020204" pitchFamily="34" charset="0"/>
              </a:rPr>
              <a:t>.09.2020</a:t>
            </a:r>
            <a:endParaRPr lang="ru-RU" sz="1100" b="1" dirty="0">
              <a:latin typeface="Myriad Pro" panose="020B0503030403020204" pitchFamily="34" charset="0"/>
            </a:endParaRPr>
          </a:p>
        </p:txBody>
      </p:sp>
      <p:sp>
        <p:nvSpPr>
          <p:cNvPr id="24" name="Скругленный прямоугольник 23">
            <a:hlinkClick r:id="rId8"/>
          </p:cNvPr>
          <p:cNvSpPr/>
          <p:nvPr/>
        </p:nvSpPr>
        <p:spPr>
          <a:xfrm>
            <a:off x="634334" y="5938532"/>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8"/>
          </p:cNvPr>
          <p:cNvPicPr>
            <a:picLocks noChangeAspect="1"/>
          </p:cNvPicPr>
          <p:nvPr/>
        </p:nvPicPr>
        <p:blipFill>
          <a:blip r:embed="rId9" cstate="print">
            <a:lum bright="70000" contrast="-70000"/>
            <a:extLst>
              <a:ext uri="{BEBA8EAE-BF5A-486C-A8C5-ECC9F3942E4B}">
                <a14:imgProps xmlns:a14="http://schemas.microsoft.com/office/drawing/2010/main" xmlns="">
                  <a14:imgLayer r:embed="rId10">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705928" y="6017385"/>
            <a:ext cx="387440" cy="387440"/>
          </a:xfrm>
          <a:prstGeom prst="rect">
            <a:avLst/>
          </a:prstGeom>
          <a:noFill/>
          <a:ln>
            <a:noFill/>
          </a:ln>
        </p:spPr>
      </p:pic>
      <p:sp>
        <p:nvSpPr>
          <p:cNvPr id="32" name="Скругленный прямоугольник 31">
            <a:hlinkClick r:id="rId11"/>
          </p:cNvPr>
          <p:cNvSpPr/>
          <p:nvPr/>
        </p:nvSpPr>
        <p:spPr>
          <a:xfrm>
            <a:off x="2885042"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1"/>
          </p:cNvPr>
          <p:cNvPicPr>
            <a:picLocks noChangeAspect="1"/>
          </p:cNvPicPr>
          <p:nvPr/>
        </p:nvPicPr>
        <p:blipFill>
          <a:blip r:embed="rId12"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36" name="Picture 2" descr="https://privatization.gov.ua/wp-content/uploads/2020/01/UA-AR-P-2020-01-08-000011-1-1.jpg"/>
          <p:cNvPicPr>
            <a:picLocks noChangeAspect="1" noChangeArrowheads="1"/>
          </p:cNvPicPr>
          <p:nvPr/>
        </p:nvPicPr>
        <p:blipFill rotWithShape="1">
          <a:blip r:embed="rId13" cstate="print">
            <a:extLst>
              <a:ext uri="{28A0092B-C50C-407E-A947-70E740481C1C}">
                <a14:useLocalDpi xmlns:a14="http://schemas.microsoft.com/office/drawing/2010/main" xmlns="" val="0"/>
              </a:ext>
            </a:extLst>
          </a:blip>
          <a:srcRect l="8725" r="5920"/>
          <a:stretch/>
        </p:blipFill>
        <p:spPr bwMode="auto">
          <a:xfrm>
            <a:off x="5135623" y="1697540"/>
            <a:ext cx="4768411" cy="33519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059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p:cNvGrpSpPr/>
          <p:nvPr/>
        </p:nvGrpSpPr>
        <p:grpSpPr>
          <a:xfrm>
            <a:off x="5135752" y="2898651"/>
            <a:ext cx="4770248" cy="3959349"/>
            <a:chOff x="5135879" y="2898648"/>
            <a:chExt cx="4770248" cy="3959349"/>
          </a:xfrm>
        </p:grpSpPr>
        <p:sp>
          <p:nvSpPr>
            <p:cNvPr id="4" name="object 4"/>
            <p:cNvSpPr/>
            <p:nvPr/>
          </p:nvSpPr>
          <p:spPr>
            <a:xfrm>
              <a:off x="5135879" y="2898648"/>
              <a:ext cx="4770119" cy="39593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a:p>
          </p:txBody>
        </p:sp>
      </p:grpSp>
      <p:sp>
        <p:nvSpPr>
          <p:cNvPr id="6" name="object 6"/>
          <p:cNvSpPr/>
          <p:nvPr/>
        </p:nvSpPr>
        <p:spPr>
          <a:xfrm>
            <a:off x="0" y="390143"/>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a:p>
        </p:txBody>
      </p:sp>
      <p:sp>
        <p:nvSpPr>
          <p:cNvPr id="8" name="object 8"/>
          <p:cNvSpPr txBox="1"/>
          <p:nvPr/>
        </p:nvSpPr>
        <p:spPr>
          <a:xfrm>
            <a:off x="556666" y="1229441"/>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smtClean="0">
                <a:solidFill>
                  <a:srgbClr val="2C5FB0"/>
                </a:solidFill>
                <a:latin typeface="Myriad Pro" panose="020B0503030403020204" pitchFamily="34" charset="0"/>
                <a:cs typeface="RobotoRegular"/>
              </a:rPr>
              <a:t>Key specifications of the object </a:t>
            </a:r>
            <a:endParaRPr lang="en-US" sz="1000" dirty="0" smtClean="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219200"/>
            <a:ext cx="357734" cy="386744"/>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smtClean="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654918" y="1616185"/>
            <a:ext cx="4285785" cy="3083536"/>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smtClean="0">
                <a:latin typeface="Myriad Pro" panose="020B0503030403020204" pitchFamily="34" charset="0"/>
              </a:rPr>
              <a:t>Address</a:t>
            </a:r>
            <a:r>
              <a:rPr lang="uk-UA" sz="1400" dirty="0" smtClean="0">
                <a:latin typeface="Myriad Pro" panose="020B0503030403020204" pitchFamily="34" charset="0"/>
              </a:rPr>
              <a:t>: </a:t>
            </a:r>
            <a:r>
              <a:rPr lang="en-US" sz="1400" dirty="0" smtClean="0">
                <a:latin typeface="Myriad Pro" panose="020B0503030403020204" pitchFamily="34" charset="0"/>
              </a:rPr>
              <a:t>181, </a:t>
            </a:r>
            <a:r>
              <a:rPr lang="en-US" sz="1400" dirty="0" err="1" smtClean="0">
                <a:latin typeface="Myriad Pro" panose="020B0503030403020204" pitchFamily="34" charset="0"/>
              </a:rPr>
              <a:t>Haharina</a:t>
            </a:r>
            <a:r>
              <a:rPr lang="en-US" sz="1400" dirty="0" smtClean="0">
                <a:latin typeface="Myriad Pro" panose="020B0503030403020204" pitchFamily="34" charset="0"/>
              </a:rPr>
              <a:t> Ave., </a:t>
            </a:r>
            <a:r>
              <a:rPr lang="en-US" sz="1400" dirty="0" err="1" smtClean="0">
                <a:latin typeface="Myriad Pro" panose="020B0503030403020204" pitchFamily="34" charset="0"/>
              </a:rPr>
              <a:t>Kharkiv</a:t>
            </a:r>
            <a:r>
              <a:rPr lang="en-US" sz="1400" dirty="0" smtClean="0">
                <a:latin typeface="Myriad Pro" panose="020B0503030403020204" pitchFamily="34" charset="0"/>
              </a:rPr>
              <a:t> city</a:t>
            </a:r>
            <a:endParaRPr lang="ru-RU" sz="1400" dirty="0" smtClean="0">
              <a:latin typeface="Myriad Pro" panose="020B0503030403020204" pitchFamily="34" charset="0"/>
            </a:endParaRPr>
          </a:p>
          <a:p>
            <a:pPr marL="12065" marR="27305">
              <a:lnSpc>
                <a:spcPct val="100000"/>
              </a:lnSpc>
              <a:spcBef>
                <a:spcPts val="105"/>
              </a:spcBef>
              <a:tabLst>
                <a:tab pos="184785" algn="l"/>
                <a:tab pos="185420" algn="l"/>
              </a:tabLst>
            </a:pPr>
            <a:endParaRPr lang="en-US" sz="1400" dirty="0" smtClean="0">
              <a:latin typeface="Myriad Pro" panose="020B0503030403020204" pitchFamily="34" charset="0"/>
            </a:endParaRPr>
          </a:p>
          <a:p>
            <a:pPr marL="12065" marR="27305" algn="just">
              <a:lnSpc>
                <a:spcPct val="100000"/>
              </a:lnSpc>
              <a:spcBef>
                <a:spcPts val="105"/>
              </a:spcBef>
              <a:tabLst>
                <a:tab pos="184785" algn="l"/>
                <a:tab pos="185420" algn="l"/>
              </a:tabLst>
            </a:pPr>
            <a:r>
              <a:rPr lang="en-US" sz="1300" dirty="0" smtClean="0">
                <a:latin typeface="Myriad Pro" panose="020B0503030403020204" pitchFamily="34" charset="0"/>
              </a:rPr>
              <a:t>State enterprise “</a:t>
            </a:r>
            <a:r>
              <a:rPr lang="en-US" sz="1300" dirty="0" err="1" smtClean="0">
                <a:latin typeface="Myriad Pro" panose="020B0503030403020204" pitchFamily="34" charset="0"/>
              </a:rPr>
              <a:t>Zavod</a:t>
            </a:r>
            <a:r>
              <a:rPr lang="en-US" sz="1300" dirty="0" smtClean="0">
                <a:latin typeface="Myriad Pro" panose="020B0503030403020204" pitchFamily="34" charset="0"/>
              </a:rPr>
              <a:t> “</a:t>
            </a:r>
            <a:r>
              <a:rPr lang="en-US" sz="1300" dirty="0" err="1" smtClean="0">
                <a:latin typeface="Myriad Pro" panose="020B0503030403020204" pitchFamily="34" charset="0"/>
              </a:rPr>
              <a:t>Radiorele</a:t>
            </a:r>
            <a:r>
              <a:rPr lang="en-US" sz="1300" dirty="0" smtClean="0">
                <a:latin typeface="Myriad Pro" panose="020B0503030403020204" pitchFamily="34" charset="0"/>
              </a:rPr>
              <a:t>” is one of the biggest enterprises in Ukraine and “the near abroad” that specializes on manufacture of electrical power distribution and control appliances. The total area of all enterprise’s buildings and constructions is </a:t>
            </a:r>
            <a:r>
              <a:rPr lang="ru-RU" sz="1300" dirty="0" smtClean="0">
                <a:latin typeface="Myriad Pro" panose="020B0503030403020204" pitchFamily="34" charset="0"/>
              </a:rPr>
              <a:t>49</a:t>
            </a:r>
            <a:r>
              <a:rPr lang="en-US" sz="1300" dirty="0" smtClean="0">
                <a:latin typeface="Myriad Pro" panose="020B0503030403020204" pitchFamily="34" charset="0"/>
              </a:rPr>
              <a:t>,</a:t>
            </a:r>
            <a:r>
              <a:rPr lang="ru-RU" sz="1300" dirty="0" smtClean="0">
                <a:latin typeface="Myriad Pro" panose="020B0503030403020204" pitchFamily="34" charset="0"/>
              </a:rPr>
              <a:t>027</a:t>
            </a:r>
            <a:r>
              <a:rPr lang="en-US" sz="1300" dirty="0" smtClean="0">
                <a:latin typeface="Myriad Pro" panose="020B0503030403020204" pitchFamily="34" charset="0"/>
              </a:rPr>
              <a:t>.</a:t>
            </a:r>
            <a:r>
              <a:rPr lang="ru-RU" sz="1300" dirty="0" smtClean="0">
                <a:latin typeface="Myriad Pro" panose="020B0503030403020204" pitchFamily="34" charset="0"/>
              </a:rPr>
              <a:t>2 </a:t>
            </a:r>
            <a:r>
              <a:rPr lang="en-US" sz="1300" dirty="0" smtClean="0">
                <a:latin typeface="Myriad Pro" panose="020B0503030403020204" pitchFamily="34" charset="0"/>
              </a:rPr>
              <a:t>sq.</a:t>
            </a:r>
            <a:r>
              <a:rPr lang="ru-RU" sz="1300" dirty="0" smtClean="0">
                <a:latin typeface="Myriad Pro" panose="020B0503030403020204" pitchFamily="34" charset="0"/>
              </a:rPr>
              <a:t> </a:t>
            </a:r>
            <a:r>
              <a:rPr lang="en-US" sz="1300" dirty="0" smtClean="0">
                <a:latin typeface="Myriad Pro" panose="020B0503030403020204" pitchFamily="34" charset="0"/>
              </a:rPr>
              <a:t>m. A land plot where the enterprise is situated,  is in a constant use and has a total area of </a:t>
            </a:r>
            <a:r>
              <a:rPr lang="ru-RU" sz="1300" dirty="0" smtClean="0">
                <a:latin typeface="Myriad Pro" panose="020B0503030403020204" pitchFamily="34" charset="0"/>
              </a:rPr>
              <a:t>4</a:t>
            </a:r>
            <a:r>
              <a:rPr lang="en-US" sz="1300" dirty="0" smtClean="0">
                <a:latin typeface="Myriad Pro" panose="020B0503030403020204" pitchFamily="34" charset="0"/>
              </a:rPr>
              <a:t>.</a:t>
            </a:r>
            <a:r>
              <a:rPr lang="ru-RU" sz="1300" dirty="0" smtClean="0">
                <a:latin typeface="Myriad Pro" panose="020B0503030403020204" pitchFamily="34" charset="0"/>
              </a:rPr>
              <a:t>096 </a:t>
            </a:r>
            <a:r>
              <a:rPr lang="en-US" sz="1300" dirty="0" smtClean="0">
                <a:latin typeface="Myriad Pro" panose="020B0503030403020204" pitchFamily="34" charset="0"/>
              </a:rPr>
              <a:t>ha</a:t>
            </a:r>
            <a:r>
              <a:rPr lang="ru-RU" sz="1300" dirty="0" smtClean="0">
                <a:latin typeface="Myriad Pro" panose="020B0503030403020204" pitchFamily="34" charset="0"/>
              </a:rPr>
              <a:t>.</a:t>
            </a:r>
            <a:endParaRPr lang="en-US" sz="1300" dirty="0" smtClean="0">
              <a:latin typeface="Myriad Pro" panose="020B0503030403020204" pitchFamily="34" charset="0"/>
            </a:endParaRPr>
          </a:p>
          <a:p>
            <a:pPr marL="12065" marR="27305" algn="just">
              <a:lnSpc>
                <a:spcPct val="100000"/>
              </a:lnSpc>
              <a:spcBef>
                <a:spcPts val="105"/>
              </a:spcBef>
              <a:tabLst>
                <a:tab pos="184785" algn="l"/>
                <a:tab pos="185420" algn="l"/>
              </a:tabLst>
            </a:pPr>
            <a:r>
              <a:rPr lang="en-US" sz="1300" dirty="0" smtClean="0">
                <a:latin typeface="Myriad Pro" panose="020B0503030403020204" pitchFamily="34" charset="0"/>
              </a:rPr>
              <a:t>Volume of products (works, services) sales for 2017-2019 – UAH 77,076 thousand, including: export sales –</a:t>
            </a:r>
            <a:r>
              <a:rPr lang="ru-RU" sz="1300" dirty="0" smtClean="0">
                <a:latin typeface="Myriad Pro" panose="020B0503030403020204" pitchFamily="34" charset="0"/>
              </a:rPr>
              <a:t> </a:t>
            </a:r>
            <a:r>
              <a:rPr lang="en-US" sz="1300" dirty="0" smtClean="0">
                <a:latin typeface="Myriad Pro" panose="020B0503030403020204" pitchFamily="34" charset="0"/>
              </a:rPr>
              <a:t>UAH </a:t>
            </a:r>
            <a:r>
              <a:rPr lang="ru-RU" sz="1300" dirty="0" smtClean="0">
                <a:latin typeface="Myriad Pro" panose="020B0503030403020204" pitchFamily="34" charset="0"/>
              </a:rPr>
              <a:t>48</a:t>
            </a:r>
            <a:r>
              <a:rPr lang="en-US" sz="1300" dirty="0" smtClean="0">
                <a:latin typeface="Myriad Pro" panose="020B0503030403020204" pitchFamily="34" charset="0"/>
              </a:rPr>
              <a:t>.</a:t>
            </a:r>
            <a:r>
              <a:rPr lang="ru-RU" sz="1300" dirty="0" smtClean="0">
                <a:latin typeface="Myriad Pro" panose="020B0503030403020204" pitchFamily="34" charset="0"/>
              </a:rPr>
              <a:t>429 </a:t>
            </a:r>
            <a:r>
              <a:rPr lang="en-US" sz="1300" dirty="0" smtClean="0">
                <a:latin typeface="Myriad Pro" panose="020B0503030403020204" pitchFamily="34" charset="0"/>
              </a:rPr>
              <a:t>thousand; for the 1</a:t>
            </a:r>
            <a:r>
              <a:rPr lang="en-US" sz="1300" baseline="30000" dirty="0" smtClean="0">
                <a:latin typeface="Myriad Pro" panose="020B0503030403020204" pitchFamily="34" charset="0"/>
              </a:rPr>
              <a:t>st</a:t>
            </a:r>
            <a:r>
              <a:rPr lang="en-US" sz="1300" dirty="0" smtClean="0">
                <a:latin typeface="Myriad Pro" panose="020B0503030403020204" pitchFamily="34" charset="0"/>
              </a:rPr>
              <a:t> quarter of 2020 –</a:t>
            </a:r>
            <a:r>
              <a:rPr lang="ru-RU" sz="1300" dirty="0" smtClean="0">
                <a:latin typeface="Myriad Pro" panose="020B0503030403020204" pitchFamily="34" charset="0"/>
              </a:rPr>
              <a:t> </a:t>
            </a:r>
            <a:r>
              <a:rPr lang="en-US" sz="1300" dirty="0" smtClean="0">
                <a:latin typeface="Myriad Pro" panose="020B0503030403020204" pitchFamily="34" charset="0"/>
              </a:rPr>
              <a:t>UAH </a:t>
            </a:r>
            <a:r>
              <a:rPr lang="ru-RU" sz="1300" dirty="0" smtClean="0">
                <a:latin typeface="Myriad Pro" panose="020B0503030403020204" pitchFamily="34" charset="0"/>
              </a:rPr>
              <a:t>2</a:t>
            </a:r>
            <a:r>
              <a:rPr lang="en-US" sz="1300" dirty="0" smtClean="0">
                <a:latin typeface="Myriad Pro" panose="020B0503030403020204" pitchFamily="34" charset="0"/>
              </a:rPr>
              <a:t>,</a:t>
            </a:r>
            <a:r>
              <a:rPr lang="ru-RU" sz="1300" dirty="0" smtClean="0">
                <a:latin typeface="Myriad Pro" panose="020B0503030403020204" pitchFamily="34" charset="0"/>
              </a:rPr>
              <a:t>672</a:t>
            </a:r>
            <a:r>
              <a:rPr lang="en-US" sz="1300" dirty="0" smtClean="0">
                <a:latin typeface="Myriad Pro" panose="020B0503030403020204" pitchFamily="34" charset="0"/>
              </a:rPr>
              <a:t> thousand, including export sales - UAH</a:t>
            </a:r>
            <a:r>
              <a:rPr lang="ru-RU" sz="1300" dirty="0" smtClean="0">
                <a:latin typeface="Myriad Pro" panose="020B0503030403020204" pitchFamily="34" charset="0"/>
              </a:rPr>
              <a:t> </a:t>
            </a:r>
            <a:r>
              <a:rPr lang="ru-RU" sz="1300" dirty="0">
                <a:latin typeface="Myriad Pro" panose="020B0503030403020204" pitchFamily="34" charset="0"/>
              </a:rPr>
              <a:t>863 </a:t>
            </a:r>
            <a:r>
              <a:rPr lang="en-US" sz="1300" dirty="0" smtClean="0">
                <a:latin typeface="Myriad Pro" panose="020B0503030403020204" pitchFamily="34" charset="0"/>
              </a:rPr>
              <a:t>thousand</a:t>
            </a:r>
            <a:r>
              <a:rPr lang="ru-RU" sz="1300" dirty="0" smtClean="0">
                <a:latin typeface="Myriad Pro" panose="020B0503030403020204" pitchFamily="34" charset="0"/>
              </a:rPr>
              <a:t>.</a:t>
            </a:r>
            <a:endParaRPr lang="uk-UA" sz="1300" dirty="0">
              <a:latin typeface="Myriad Pro" panose="020B0503030403020204" pitchFamily="34" charset="0"/>
            </a:endParaRPr>
          </a:p>
        </p:txBody>
      </p:sp>
      <p:sp>
        <p:nvSpPr>
          <p:cNvPr id="26" name="object 26"/>
          <p:cNvSpPr txBox="1">
            <a:spLocks noGrp="1"/>
          </p:cNvSpPr>
          <p:nvPr>
            <p:ph type="title"/>
          </p:nvPr>
        </p:nvSpPr>
        <p:spPr>
          <a:xfrm>
            <a:off x="866393" y="515496"/>
            <a:ext cx="6469039" cy="443711"/>
          </a:xfrm>
          <a:prstGeom prst="rect">
            <a:avLst/>
          </a:prstGeom>
        </p:spPr>
        <p:txBody>
          <a:bodyPr vert="horz" wrap="square" lIns="0" tIns="12700" rIns="0" bIns="0" rtlCol="0">
            <a:spAutoFit/>
          </a:bodyPr>
          <a:lstStyle/>
          <a:p>
            <a:pPr marL="12700">
              <a:spcBef>
                <a:spcPts val="100"/>
              </a:spcBef>
            </a:pPr>
            <a:r>
              <a:rPr lang="en-US" sz="2800" b="0" spc="-60" dirty="0" smtClean="0">
                <a:latin typeface="Myriad Pro" panose="020B0503030403020204" pitchFamily="34" charset="0"/>
                <a:cs typeface="Arial"/>
              </a:rPr>
              <a:t>SE</a:t>
            </a:r>
            <a:r>
              <a:rPr lang="ru-RU" sz="2800" b="0" spc="-60" dirty="0" smtClean="0">
                <a:latin typeface="Myriad Pro" panose="020B0503030403020204" pitchFamily="34" charset="0"/>
                <a:cs typeface="Arial"/>
              </a:rPr>
              <a:t> </a:t>
            </a:r>
            <a:r>
              <a:rPr lang="en-US" sz="2800" b="0" spc="-60" dirty="0" smtClean="0">
                <a:latin typeface="Myriad Pro" panose="020B0503030403020204" pitchFamily="34" charset="0"/>
                <a:cs typeface="Arial"/>
              </a:rPr>
              <a:t>“</a:t>
            </a:r>
            <a:r>
              <a:rPr lang="en-US" sz="2800" b="0" spc="-60" dirty="0" err="1" smtClean="0">
                <a:latin typeface="Myriad Pro" panose="020B0503030403020204" pitchFamily="34" charset="0"/>
                <a:cs typeface="Arial"/>
              </a:rPr>
              <a:t>Zavod</a:t>
            </a:r>
            <a:r>
              <a:rPr lang="en-US" sz="2800" b="0" spc="-60" dirty="0" smtClean="0">
                <a:latin typeface="Myriad Pro" panose="020B0503030403020204" pitchFamily="34" charset="0"/>
                <a:cs typeface="Arial"/>
              </a:rPr>
              <a:t> “</a:t>
            </a:r>
            <a:r>
              <a:rPr lang="en-US" sz="2800" b="0" spc="-60" dirty="0" err="1" smtClean="0">
                <a:latin typeface="Myriad Pro" panose="020B0503030403020204" pitchFamily="34" charset="0"/>
                <a:cs typeface="Arial"/>
              </a:rPr>
              <a:t>Radiorele</a:t>
            </a:r>
            <a:r>
              <a:rPr lang="en-US" sz="2800" b="0" spc="-60" dirty="0" smtClean="0">
                <a:latin typeface="Myriad Pro" panose="020B0503030403020204" pitchFamily="34" charset="0"/>
                <a:cs typeface="Arial"/>
              </a:rPr>
              <a:t>”</a:t>
            </a:r>
            <a:endParaRPr lang="ru-RU" sz="2800" b="0" spc="-60" dirty="0">
              <a:latin typeface="Myriad Pro" panose="020B0503030403020204" pitchFamily="34" charset="0"/>
              <a:cs typeface="Arial"/>
            </a:endParaRPr>
          </a:p>
        </p:txBody>
      </p:sp>
      <p:pic>
        <p:nvPicPr>
          <p:cNvPr id="27" name="Рисунок 26"/>
          <p:cNvPicPr>
            <a:picLocks noChangeAspect="1"/>
          </p:cNvPicPr>
          <p:nvPr/>
        </p:nvPicPr>
        <p:blipFill>
          <a:blip r:embed="rId6"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smtClean="0">
                <a:latin typeface="Myriad Pro" panose="020B0503030403020204" pitchFamily="34" charset="0"/>
              </a:rPr>
              <a:t>State</a:t>
            </a:r>
          </a:p>
          <a:p>
            <a:r>
              <a:rPr lang="en-US" sz="1200" b="1" cap="all" spc="300" dirty="0" smtClean="0">
                <a:latin typeface="Myriad Pro" panose="020B0503030403020204" pitchFamily="34" charset="0"/>
              </a:rPr>
              <a:t>Property</a:t>
            </a:r>
          </a:p>
          <a:p>
            <a:r>
              <a:rPr lang="en-US" sz="1200" b="1" cap="all" spc="300" dirty="0" smtClean="0">
                <a:latin typeface="Myriad Pro" panose="020B0503030403020204" pitchFamily="34" charset="0"/>
              </a:rPr>
              <a:t>Fund</a:t>
            </a:r>
          </a:p>
          <a:p>
            <a:r>
              <a:rPr lang="en-US" sz="1200" b="1" cap="all" spc="300" dirty="0" smtClean="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17598" y="5040201"/>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smtClean="0">
                <a:solidFill>
                  <a:srgbClr val="2C5FB0"/>
                </a:solidFill>
                <a:latin typeface="Myriad Pro" panose="020B0503030403020204" pitchFamily="34" charset="0"/>
                <a:cs typeface="RobotoRegular"/>
              </a:rPr>
              <a:t>Opening price</a:t>
            </a:r>
            <a:endParaRPr lang="en-US" dirty="0" smtClean="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987554" y="5398998"/>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ru-RU" sz="1400" b="1" dirty="0" smtClean="0">
                <a:latin typeface="Myriad Pro" panose="020B0503030403020204" pitchFamily="34" charset="0"/>
              </a:rPr>
              <a:t>₴ </a:t>
            </a:r>
            <a:r>
              <a:rPr lang="uk-UA" sz="1400" b="1" dirty="0" smtClean="0">
                <a:latin typeface="Myriad Pro" panose="020B0503030403020204" pitchFamily="34" charset="0"/>
              </a:rPr>
              <a:t>97 153 500</a:t>
            </a:r>
            <a:endParaRPr lang="ru-RU" sz="1000" b="1" dirty="0">
              <a:latin typeface="Myriad Pro" panose="020B0503030403020204" pitchFamily="34" charset="0"/>
            </a:endParaRPr>
          </a:p>
        </p:txBody>
      </p:sp>
      <p:pic>
        <p:nvPicPr>
          <p:cNvPr id="35" name="Рисунок 3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31579" y="5004275"/>
            <a:ext cx="514922" cy="514922"/>
          </a:xfrm>
          <a:prstGeom prst="rect">
            <a:avLst/>
          </a:prstGeom>
        </p:spPr>
      </p:pic>
      <p:sp>
        <p:nvSpPr>
          <p:cNvPr id="24" name="object 8"/>
          <p:cNvSpPr txBox="1"/>
          <p:nvPr/>
        </p:nvSpPr>
        <p:spPr>
          <a:xfrm>
            <a:off x="2887310" y="5021118"/>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smtClean="0">
                <a:solidFill>
                  <a:srgbClr val="2C5FB0"/>
                </a:solidFill>
                <a:latin typeface="Myriad Pro" panose="020B0503030403020204" pitchFamily="34" charset="0"/>
                <a:cs typeface="RobotoRegular"/>
              </a:rPr>
              <a:t>Auction date</a:t>
            </a:r>
            <a:endParaRPr lang="en-US" dirty="0" smtClean="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5" name="Рисунок 2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97811" y="4928634"/>
            <a:ext cx="486502" cy="486502"/>
          </a:xfrm>
          <a:prstGeom prst="rect">
            <a:avLst/>
          </a:prstGeom>
        </p:spPr>
      </p:pic>
      <p:sp>
        <p:nvSpPr>
          <p:cNvPr id="29" name="object 23"/>
          <p:cNvSpPr txBox="1"/>
          <p:nvPr/>
        </p:nvSpPr>
        <p:spPr>
          <a:xfrm>
            <a:off x="3350857" y="5425569"/>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smtClean="0">
                <a:latin typeface="Myriad Pro" panose="020B0503030403020204" pitchFamily="34" charset="0"/>
              </a:rPr>
              <a:t>25</a:t>
            </a:r>
            <a:r>
              <a:rPr lang="en-US" sz="1400" b="1" dirty="0" smtClean="0">
                <a:latin typeface="Myriad Pro" panose="020B0503030403020204" pitchFamily="34" charset="0"/>
              </a:rPr>
              <a:t>.</a:t>
            </a:r>
            <a:r>
              <a:rPr lang="uk-UA" sz="1400" b="1" dirty="0" smtClean="0">
                <a:latin typeface="Myriad Pro" panose="020B0503030403020204" pitchFamily="34" charset="0"/>
              </a:rPr>
              <a:t>08.</a:t>
            </a:r>
            <a:r>
              <a:rPr lang="en-US" sz="1400" b="1" dirty="0" smtClean="0">
                <a:latin typeface="Myriad Pro" panose="020B0503030403020204" pitchFamily="34" charset="0"/>
              </a:rPr>
              <a:t>2020</a:t>
            </a:r>
            <a:endParaRPr lang="ru-RU" sz="1100" b="1" dirty="0">
              <a:latin typeface="Myriad Pro" panose="020B0503030403020204" pitchFamily="34" charset="0"/>
            </a:endParaRPr>
          </a:p>
        </p:txBody>
      </p:sp>
      <p:sp>
        <p:nvSpPr>
          <p:cNvPr id="30" name="Скругленный прямоугольник 29">
            <a:hlinkClick r:id="rId9"/>
          </p:cNvPr>
          <p:cNvSpPr/>
          <p:nvPr/>
        </p:nvSpPr>
        <p:spPr>
          <a:xfrm>
            <a:off x="559597" y="5929601"/>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smtClean="0">
                <a:latin typeface="Myriad Pro" panose="020B0503030403020204" pitchFamily="34" charset="0"/>
              </a:rPr>
              <a:t>Take part</a:t>
            </a:r>
            <a:r>
              <a:rPr lang="ru-RU" sz="1200" u="sng" dirty="0" smtClean="0">
                <a:latin typeface="Myriad Pro" panose="020B0503030403020204" pitchFamily="34" charset="0"/>
              </a:rPr>
              <a:t> </a:t>
            </a:r>
            <a:r>
              <a:rPr lang="en-US" sz="1200" u="sng" dirty="0" smtClean="0">
                <a:latin typeface="Myriad Pro" panose="020B0503030403020204" pitchFamily="34" charset="0"/>
              </a:rPr>
              <a:t>in </a:t>
            </a:r>
          </a:p>
          <a:p>
            <a:pPr algn="ctr"/>
            <a:r>
              <a:rPr lang="en-US" sz="1200" u="sng" dirty="0" smtClean="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9"/>
          </p:cNvPr>
          <p:cNvPicPr>
            <a:picLocks noChangeAspect="1"/>
          </p:cNvPicPr>
          <p:nvPr/>
        </p:nvPicPr>
        <p:blipFill>
          <a:blip r:embed="rId10" cstate="print">
            <a:lum bright="70000" contrast="-70000"/>
            <a:extLst>
              <a:ext uri="{28A0092B-C50C-407E-A947-70E740481C1C}">
                <a14:useLocalDpi xmlns:a14="http://schemas.microsoft.com/office/drawing/2010/main" xmlns="" val="0"/>
              </a:ext>
            </a:extLst>
          </a:blip>
          <a:stretch>
            <a:fillRect/>
          </a:stretch>
        </p:blipFill>
        <p:spPr>
          <a:xfrm>
            <a:off x="600114" y="6005787"/>
            <a:ext cx="387440" cy="387440"/>
          </a:xfrm>
          <a:prstGeom prst="rect">
            <a:avLst/>
          </a:prstGeom>
          <a:noFill/>
          <a:ln>
            <a:noFill/>
          </a:ln>
        </p:spPr>
      </p:pic>
      <p:sp>
        <p:nvSpPr>
          <p:cNvPr id="32" name="Скругленный прямоугольник 31">
            <a:hlinkClick r:id="rId11"/>
          </p:cNvPr>
          <p:cNvSpPr/>
          <p:nvPr/>
        </p:nvSpPr>
        <p:spPr>
          <a:xfrm>
            <a:off x="2885042"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smtClean="0">
                <a:latin typeface="Myriad Pro" panose="020B0503030403020204" pitchFamily="34" charset="0"/>
              </a:rPr>
              <a:t>Object </a:t>
            </a:r>
          </a:p>
          <a:p>
            <a:pPr algn="ctr"/>
            <a:r>
              <a:rPr lang="en-US" sz="1200" u="sng" dirty="0" smtClean="0">
                <a:latin typeface="Myriad Pro" panose="020B0503030403020204" pitchFamily="34" charset="0"/>
              </a:rPr>
              <a:t>information </a:t>
            </a:r>
            <a:endParaRPr lang="en-US" sz="1200" u="sng" dirty="0">
              <a:latin typeface="Myriad Pro" panose="020B0503030403020204" pitchFamily="34" charset="0"/>
            </a:endParaRPr>
          </a:p>
        </p:txBody>
      </p:sp>
      <p:pic>
        <p:nvPicPr>
          <p:cNvPr id="34" name="Рисунок 33">
            <a:hlinkClick r:id="rId11"/>
          </p:cNvPr>
          <p:cNvPicPr>
            <a:picLocks noChangeAspect="1"/>
          </p:cNvPicPr>
          <p:nvPr/>
        </p:nvPicPr>
        <p:blipFill>
          <a:blip r:embed="rId12"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36" name="Рисунок 35"/>
          <p:cNvPicPr>
            <a:picLocks noChangeAspect="1"/>
          </p:cNvPicPr>
          <p:nvPr/>
        </p:nvPicPr>
        <p:blipFill>
          <a:blip r:embed="rId13" cstate="print"/>
          <a:stretch>
            <a:fillRect/>
          </a:stretch>
        </p:blipFill>
        <p:spPr>
          <a:xfrm>
            <a:off x="5135881" y="1525694"/>
            <a:ext cx="4770119" cy="3602205"/>
          </a:xfrm>
          <a:prstGeom prst="rect">
            <a:avLst/>
          </a:prstGeom>
        </p:spPr>
      </p:pic>
    </p:spTree>
    <p:extLst>
      <p:ext uri="{BB962C8B-B14F-4D97-AF65-F5344CB8AC3E}">
        <p14:creationId xmlns:p14="http://schemas.microsoft.com/office/powerpoint/2010/main" xmlns="" val="155607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dirty="0"/>
            </a:p>
          </p:txBody>
        </p:sp>
      </p:grpSp>
      <p:sp>
        <p:nvSpPr>
          <p:cNvPr id="6" name="object 6"/>
          <p:cNvSpPr/>
          <p:nvPr/>
        </p:nvSpPr>
        <p:spPr>
          <a:xfrm>
            <a:off x="0" y="390143"/>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dirty="0"/>
          </a:p>
        </p:txBody>
      </p:sp>
      <p:sp>
        <p:nvSpPr>
          <p:cNvPr id="8" name="object 8"/>
          <p:cNvSpPr txBox="1"/>
          <p:nvPr/>
        </p:nvSpPr>
        <p:spPr>
          <a:xfrm>
            <a:off x="547980" y="1200694"/>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172945"/>
            <a:ext cx="357734" cy="386744"/>
          </a:xfrm>
          <a:prstGeom prst="rect">
            <a:avLst/>
          </a:prstGeom>
          <a:blipFill>
            <a:blip r:embed="rId3" cstate="print"/>
            <a:stretch>
              <a:fillRect/>
            </a:stretch>
          </a:blipFill>
        </p:spPr>
        <p:txBody>
          <a:bodyPr wrap="square" lIns="0" tIns="0" rIns="0" bIns="0" rtlCol="0"/>
          <a:lstStyle/>
          <a:p>
            <a:endParaRPr dirty="0"/>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spcBef>
                <a:spcPts val="105"/>
              </a:spcBef>
            </a:pPr>
            <a:r>
              <a:rPr lang="en-US" sz="2000" spc="300" dirty="0">
                <a:latin typeface="Myriad Pro" panose="020B0503030403020204" pitchFamily="34" charset="0"/>
              </a:rPr>
              <a:t>Small </a:t>
            </a:r>
            <a:r>
              <a:rPr lang="en-US" sz="2000" spc="300" dirty="0" smtClean="0">
                <a:latin typeface="Myriad Pro" panose="020B0503030403020204" pitchFamily="34" charset="0"/>
              </a:rPr>
              <a:t>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4" cstate="print"/>
            <a:stretch>
              <a:fillRect/>
            </a:stretch>
          </a:blipFill>
        </p:spPr>
        <p:txBody>
          <a:bodyPr wrap="square" lIns="0" tIns="0" rIns="0" bIns="0" rtlCol="0"/>
          <a:lstStyle/>
          <a:p>
            <a:endParaRPr dirty="0"/>
          </a:p>
        </p:txBody>
      </p:sp>
      <p:sp>
        <p:nvSpPr>
          <p:cNvPr id="23" name="object 23"/>
          <p:cNvSpPr txBox="1"/>
          <p:nvPr/>
        </p:nvSpPr>
        <p:spPr>
          <a:xfrm>
            <a:off x="465072" y="1852419"/>
            <a:ext cx="4431697" cy="2408993"/>
          </a:xfrm>
          <a:prstGeom prst="rect">
            <a:avLst/>
          </a:prstGeom>
        </p:spPr>
        <p:txBody>
          <a:bodyPr vert="horz" wrap="square" lIns="0" tIns="13335" rIns="0" bIns="0" rtlCol="0">
            <a:spAutoFit/>
          </a:bodyPr>
          <a:lstStyle/>
          <a:p>
            <a:pPr marL="12065" marR="27305" algn="just">
              <a:spcBef>
                <a:spcPts val="105"/>
              </a:spcBef>
              <a:tabLst>
                <a:tab pos="184785" algn="l"/>
                <a:tab pos="185420" algn="l"/>
              </a:tabLst>
            </a:pPr>
            <a:r>
              <a:rPr lang="en-US" sz="1400" b="1" dirty="0" smtClean="0">
                <a:latin typeface="Myriad Pro" panose="020B0503030403020204" pitchFamily="34" charset="0"/>
              </a:rPr>
              <a:t>Address</a:t>
            </a:r>
            <a:r>
              <a:rPr lang="uk-UA" sz="1400" dirty="0" smtClean="0">
                <a:latin typeface="Myriad Pro" panose="020B0503030403020204" pitchFamily="34" charset="0"/>
              </a:rPr>
              <a:t>: </a:t>
            </a:r>
            <a:r>
              <a:rPr lang="ru-RU" sz="1400" dirty="0" smtClean="0">
                <a:latin typeface="Myriad Pro" panose="020B0503030403020204" pitchFamily="34" charset="0"/>
              </a:rPr>
              <a:t>721</a:t>
            </a:r>
            <a:r>
              <a:rPr lang="en-US" sz="1400" dirty="0" smtClean="0">
                <a:latin typeface="Myriad Pro" panose="020B0503030403020204" pitchFamily="34" charset="0"/>
              </a:rPr>
              <a:t>, </a:t>
            </a:r>
            <a:r>
              <a:rPr lang="en-US" sz="1400" dirty="0" err="1" smtClean="0">
                <a:latin typeface="Myriad Pro" panose="020B0503030403020204" pitchFamily="34" charset="0"/>
              </a:rPr>
              <a:t>Drohobytska</a:t>
            </a:r>
            <a:r>
              <a:rPr lang="en-US" sz="1400" dirty="0" smtClean="0">
                <a:latin typeface="Myriad Pro" panose="020B0503030403020204" pitchFamily="34" charset="0"/>
              </a:rPr>
              <a:t> St., </a:t>
            </a:r>
            <a:r>
              <a:rPr lang="en-US" sz="1400" dirty="0" err="1" smtClean="0">
                <a:latin typeface="Myriad Pro" panose="020B0503030403020204" pitchFamily="34" charset="0"/>
              </a:rPr>
              <a:t>Boryslav</a:t>
            </a:r>
            <a:r>
              <a:rPr lang="en-US" sz="1400" dirty="0" smtClean="0">
                <a:latin typeface="Myriad Pro" panose="020B0503030403020204" pitchFamily="34" charset="0"/>
              </a:rPr>
              <a:t> town, </a:t>
            </a:r>
            <a:r>
              <a:rPr lang="en-US" sz="1400" dirty="0" err="1" smtClean="0">
                <a:latin typeface="Myriad Pro" panose="020B0503030403020204" pitchFamily="34" charset="0"/>
              </a:rPr>
              <a:t>Lviv</a:t>
            </a:r>
            <a:r>
              <a:rPr lang="en-US" sz="1400" dirty="0" smtClean="0">
                <a:latin typeface="Myriad Pro" panose="020B0503030403020204" pitchFamily="34" charset="0"/>
              </a:rPr>
              <a:t> region</a:t>
            </a:r>
          </a:p>
          <a:p>
            <a:pPr marL="12065" marR="27305">
              <a:spcBef>
                <a:spcPts val="105"/>
              </a:spcBef>
              <a:tabLst>
                <a:tab pos="184785" algn="l"/>
                <a:tab pos="185420" algn="l"/>
              </a:tabLst>
            </a:pPr>
            <a:endParaRPr lang="ru-RU" sz="1400" dirty="0">
              <a:latin typeface="Myriad Pro" panose="020B0503030403020204" pitchFamily="34" charset="0"/>
            </a:endParaRPr>
          </a:p>
          <a:p>
            <a:pPr marL="12065" marR="27305" algn="just">
              <a:lnSpc>
                <a:spcPct val="100000"/>
              </a:lnSpc>
              <a:spcBef>
                <a:spcPts val="105"/>
              </a:spcBef>
              <a:tabLst>
                <a:tab pos="184785" algn="l"/>
                <a:tab pos="185420" algn="l"/>
              </a:tabLst>
            </a:pPr>
            <a:r>
              <a:rPr lang="en-US" sz="1400" dirty="0">
                <a:latin typeface="Myriad Pro" panose="020B0503030403020204" pitchFamily="34" charset="0"/>
              </a:rPr>
              <a:t>The group of inventory objects consists of: the premises of the former medical center with an area of 131.3 </a:t>
            </a:r>
            <a:r>
              <a:rPr lang="en-US" sz="1400" dirty="0" smtClean="0">
                <a:latin typeface="Myriad Pro" panose="020B0503030403020204" pitchFamily="34" charset="0"/>
              </a:rPr>
              <a:t>sq. m., </a:t>
            </a:r>
            <a:r>
              <a:rPr lang="en-US" sz="1400" dirty="0">
                <a:latin typeface="Myriad Pro" panose="020B0503030403020204" pitchFamily="34" charset="0"/>
              </a:rPr>
              <a:t>sanitary pass to the </a:t>
            </a:r>
            <a:r>
              <a:rPr lang="en-US" sz="1400" dirty="0" smtClean="0">
                <a:latin typeface="Myriad Pro" panose="020B0503030403020204" pitchFamily="34" charset="0"/>
              </a:rPr>
              <a:t>canteen with </a:t>
            </a:r>
            <a:r>
              <a:rPr lang="en-US" sz="1400" dirty="0">
                <a:latin typeface="Myriad Pro" panose="020B0503030403020204" pitchFamily="34" charset="0"/>
              </a:rPr>
              <a:t>a total area of 31.2 </a:t>
            </a:r>
            <a:r>
              <a:rPr lang="en-US" sz="1400" dirty="0" smtClean="0">
                <a:latin typeface="Myriad Pro" panose="020B0503030403020204" pitchFamily="34" charset="0"/>
              </a:rPr>
              <a:t>sq. m., </a:t>
            </a:r>
            <a:r>
              <a:rPr lang="en-US" sz="1400" dirty="0">
                <a:latin typeface="Myriad Pro" panose="020B0503030403020204" pitchFamily="34" charset="0"/>
              </a:rPr>
              <a:t>a greenhouse with a total area of 93.5 </a:t>
            </a:r>
            <a:r>
              <a:rPr lang="en-US" sz="1400" dirty="0" smtClean="0">
                <a:latin typeface="Myriad Pro" panose="020B0503030403020204" pitchFamily="34" charset="0"/>
              </a:rPr>
              <a:t>sq. m., </a:t>
            </a:r>
            <a:r>
              <a:rPr lang="en-US" sz="1400" dirty="0">
                <a:latin typeface="Myriad Pro" panose="020B0503030403020204" pitchFamily="34" charset="0"/>
              </a:rPr>
              <a:t>vegetable storage. The </a:t>
            </a:r>
            <a:r>
              <a:rPr lang="en-US" sz="1400" dirty="0" smtClean="0">
                <a:latin typeface="Myriad Pro" panose="020B0503030403020204" pitchFamily="34" charset="0"/>
              </a:rPr>
              <a:t>object </a:t>
            </a:r>
            <a:r>
              <a:rPr lang="en-US" sz="1400" dirty="0">
                <a:latin typeface="Myriad Pro" panose="020B0503030403020204" pitchFamily="34" charset="0"/>
              </a:rPr>
              <a:t>is located on the territory of JSC </a:t>
            </a:r>
            <a:r>
              <a:rPr lang="en-US" sz="1400" dirty="0" smtClean="0">
                <a:latin typeface="Myriad Pro" panose="020B0503030403020204" pitchFamily="34" charset="0"/>
              </a:rPr>
              <a:t>“</a:t>
            </a:r>
            <a:r>
              <a:rPr lang="en-US" sz="1400" dirty="0" err="1" smtClean="0">
                <a:latin typeface="Myriad Pro" panose="020B0503030403020204" pitchFamily="34" charset="0"/>
              </a:rPr>
              <a:t>Hallak</a:t>
            </a:r>
            <a:r>
              <a:rPr lang="en-US" sz="1400" dirty="0" smtClean="0">
                <a:latin typeface="Myriad Pro" panose="020B0503030403020204" pitchFamily="34" charset="0"/>
              </a:rPr>
              <a:t>”, </a:t>
            </a:r>
            <a:r>
              <a:rPr lang="en-US" sz="1400" dirty="0">
                <a:latin typeface="Myriad Pro" panose="020B0503030403020204" pitchFamily="34" charset="0"/>
              </a:rPr>
              <a:t>on the outskirts of </a:t>
            </a:r>
            <a:r>
              <a:rPr lang="en-US" sz="1400" dirty="0" err="1" smtClean="0">
                <a:latin typeface="Myriad Pro" panose="020B0503030403020204" pitchFamily="34" charset="0"/>
              </a:rPr>
              <a:t>Boryslav</a:t>
            </a:r>
            <a:r>
              <a:rPr lang="en-US" sz="1400" dirty="0" smtClean="0">
                <a:latin typeface="Myriad Pro" panose="020B0503030403020204" pitchFamily="34" charset="0"/>
              </a:rPr>
              <a:t> town, </a:t>
            </a:r>
            <a:r>
              <a:rPr lang="en-US" sz="1400" dirty="0">
                <a:latin typeface="Myriad Pro" panose="020B0503030403020204" pitchFamily="34" charset="0"/>
              </a:rPr>
              <a:t>an industrial area of the </a:t>
            </a:r>
            <a:r>
              <a:rPr lang="en-US" sz="1400" dirty="0" smtClean="0">
                <a:latin typeface="Myriad Pro" panose="020B0503030403020204" pitchFamily="34" charset="0"/>
              </a:rPr>
              <a:t>town. </a:t>
            </a:r>
            <a:r>
              <a:rPr lang="en-US" sz="1400" dirty="0">
                <a:latin typeface="Myriad Pro" panose="020B0503030403020204" pitchFamily="34" charset="0"/>
              </a:rPr>
              <a:t>As of today, the company is not operating.</a:t>
            </a:r>
            <a:r>
              <a:rPr lang="ru-RU" sz="1400" dirty="0">
                <a:latin typeface="Myriad Pro" panose="020B0503030403020204" pitchFamily="34" charset="0"/>
              </a:rPr>
              <a:t>	</a:t>
            </a:r>
            <a:endParaRPr lang="uk-UA" sz="1400" dirty="0">
              <a:latin typeface="Myriad Pro" panose="020B0503030403020204" pitchFamily="34" charset="0"/>
            </a:endParaRPr>
          </a:p>
        </p:txBody>
      </p:sp>
      <p:sp>
        <p:nvSpPr>
          <p:cNvPr id="26" name="object 26"/>
          <p:cNvSpPr txBox="1">
            <a:spLocks noGrp="1"/>
          </p:cNvSpPr>
          <p:nvPr>
            <p:ph type="title"/>
          </p:nvPr>
        </p:nvSpPr>
        <p:spPr>
          <a:xfrm>
            <a:off x="-729195" y="538695"/>
            <a:ext cx="6549643" cy="443711"/>
          </a:xfrm>
          <a:prstGeom prst="rect">
            <a:avLst/>
          </a:prstGeom>
        </p:spPr>
        <p:txBody>
          <a:bodyPr vert="horz" wrap="square" lIns="0" tIns="12700" rIns="0" bIns="0" rtlCol="0">
            <a:spAutoFit/>
          </a:bodyPr>
          <a:lstStyle/>
          <a:p>
            <a:pPr marL="12700" algn="ctr">
              <a:lnSpc>
                <a:spcPct val="100000"/>
              </a:lnSpc>
              <a:spcBef>
                <a:spcPts val="100"/>
              </a:spcBef>
            </a:pPr>
            <a:r>
              <a:rPr lang="en-US" sz="2800" b="0" spc="-60" dirty="0" smtClean="0">
                <a:latin typeface="Myriad Pro" panose="020B0503030403020204" pitchFamily="34" charset="0"/>
                <a:cs typeface="Arial"/>
              </a:rPr>
              <a:t>Group of Inventory Objects</a:t>
            </a:r>
            <a:endParaRPr sz="2800" b="0" spc="-5" dirty="0">
              <a:latin typeface="Myriad Pro" panose="020B0503030403020204" pitchFamily="34" charset="0"/>
              <a:cs typeface="Arial"/>
            </a:endParaRPr>
          </a:p>
        </p:txBody>
      </p:sp>
      <p:pic>
        <p:nvPicPr>
          <p:cNvPr id="27" name="Рисунок 26"/>
          <p:cNvPicPr>
            <a:picLocks noChangeAspect="1"/>
          </p:cNvPicPr>
          <p:nvPr/>
        </p:nvPicPr>
        <p:blipFill>
          <a:blip r:embed="rId5"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462141" y="5322928"/>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1087634" y="5651544"/>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a:latin typeface="Myriad Pro" panose="020B0503030403020204" pitchFamily="34" charset="0"/>
              </a:rPr>
              <a:t>₴327 475</a:t>
            </a:r>
          </a:p>
        </p:txBody>
      </p:sp>
      <p:pic>
        <p:nvPicPr>
          <p:cNvPr id="35" name="Рисунок 3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68903" y="5255603"/>
            <a:ext cx="514922" cy="514922"/>
          </a:xfrm>
          <a:prstGeom prst="rect">
            <a:avLst/>
          </a:prstGeom>
        </p:spPr>
      </p:pic>
      <p:sp>
        <p:nvSpPr>
          <p:cNvPr id="25" name="object 8"/>
          <p:cNvSpPr txBox="1"/>
          <p:nvPr/>
        </p:nvSpPr>
        <p:spPr>
          <a:xfrm>
            <a:off x="2848455" y="5344219"/>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9" name="Рисунок 2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787269" y="5269813"/>
            <a:ext cx="486502" cy="486502"/>
          </a:xfrm>
          <a:prstGeom prst="rect">
            <a:avLst/>
          </a:prstGeom>
        </p:spPr>
      </p:pic>
      <p:sp>
        <p:nvSpPr>
          <p:cNvPr id="30" name="object 23"/>
          <p:cNvSpPr txBox="1"/>
          <p:nvPr/>
        </p:nvSpPr>
        <p:spPr>
          <a:xfrm>
            <a:off x="3326337" y="5627900"/>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smtClean="0">
                <a:latin typeface="Myriad Pro" panose="020B0503030403020204" pitchFamily="34" charset="0"/>
              </a:rPr>
              <a:t>11.09.2020</a:t>
            </a:r>
            <a:endParaRPr lang="ru-RU" sz="1100" b="1" dirty="0">
              <a:latin typeface="Myriad Pro" panose="020B0503030403020204" pitchFamily="34" charset="0"/>
            </a:endParaRPr>
          </a:p>
        </p:txBody>
      </p:sp>
      <p:sp>
        <p:nvSpPr>
          <p:cNvPr id="24" name="Скругленный прямоугольник 23">
            <a:hlinkClick r:id="rId8"/>
          </p:cNvPr>
          <p:cNvSpPr/>
          <p:nvPr/>
        </p:nvSpPr>
        <p:spPr>
          <a:xfrm>
            <a:off x="556666" y="6000304"/>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8"/>
          </p:cNvPr>
          <p:cNvPicPr>
            <a:picLocks noChangeAspect="1"/>
          </p:cNvPicPr>
          <p:nvPr/>
        </p:nvPicPr>
        <p:blipFill>
          <a:blip r:embed="rId9" cstate="print">
            <a:lum bright="70000" contrast="-70000"/>
            <a:extLst>
              <a:ext uri="{BEBA8EAE-BF5A-486C-A8C5-ECC9F3942E4B}">
                <a14:imgProps xmlns:a14="http://schemas.microsoft.com/office/drawing/2010/main" xmlns="">
                  <a14:imgLayer r:embed="rId10">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17526" y="6055668"/>
            <a:ext cx="387440" cy="387440"/>
          </a:xfrm>
          <a:prstGeom prst="rect">
            <a:avLst/>
          </a:prstGeom>
          <a:noFill/>
          <a:ln>
            <a:noFill/>
          </a:ln>
        </p:spPr>
      </p:pic>
      <p:sp>
        <p:nvSpPr>
          <p:cNvPr id="32" name="Скругленный прямоугольник 31">
            <a:hlinkClick r:id="rId11"/>
          </p:cNvPr>
          <p:cNvSpPr/>
          <p:nvPr/>
        </p:nvSpPr>
        <p:spPr>
          <a:xfrm>
            <a:off x="2925552" y="6000303"/>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1"/>
          </p:cNvPr>
          <p:cNvPicPr>
            <a:picLocks noChangeAspect="1"/>
          </p:cNvPicPr>
          <p:nvPr/>
        </p:nvPicPr>
        <p:blipFill>
          <a:blip r:embed="rId12" cstate="print">
            <a:lum bright="70000" contrast="-70000"/>
            <a:extLst>
              <a:ext uri="{28A0092B-C50C-407E-A947-70E740481C1C}">
                <a14:useLocalDpi xmlns:a14="http://schemas.microsoft.com/office/drawing/2010/main" xmlns="" val="0"/>
              </a:ext>
            </a:extLst>
          </a:blip>
          <a:stretch>
            <a:fillRect/>
          </a:stretch>
        </p:blipFill>
        <p:spPr>
          <a:xfrm>
            <a:off x="3030520" y="6111280"/>
            <a:ext cx="355194" cy="355194"/>
          </a:xfrm>
          <a:prstGeom prst="rect">
            <a:avLst/>
          </a:prstGeom>
        </p:spPr>
      </p:pic>
      <p:pic>
        <p:nvPicPr>
          <p:cNvPr id="37" name="Picture 2" descr="https://privatization.gov.ua/wp-content/uploads/2020/01/UA-PS-2020-05-08-000046-3-1.jpg"/>
          <p:cNvPicPr>
            <a:picLocks noChangeAspect="1" noChangeArrowheads="1"/>
          </p:cNvPicPr>
          <p:nvPr/>
        </p:nvPicPr>
        <p:blipFill rotWithShape="1">
          <a:blip r:embed="rId13" cstate="print">
            <a:extLst>
              <a:ext uri="{28A0092B-C50C-407E-A947-70E740481C1C}">
                <a14:useLocalDpi xmlns:a14="http://schemas.microsoft.com/office/drawing/2010/main" xmlns="" val="0"/>
              </a:ext>
            </a:extLst>
          </a:blip>
          <a:srcRect b="8995"/>
          <a:stretch/>
        </p:blipFill>
        <p:spPr bwMode="auto">
          <a:xfrm>
            <a:off x="5135623" y="1667188"/>
            <a:ext cx="4770377" cy="35519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0769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dirty="0"/>
            </a:p>
          </p:txBody>
        </p:sp>
      </p:grpSp>
      <p:sp>
        <p:nvSpPr>
          <p:cNvPr id="6" name="object 6"/>
          <p:cNvSpPr/>
          <p:nvPr/>
        </p:nvSpPr>
        <p:spPr>
          <a:xfrm>
            <a:off x="0" y="390143"/>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dirty="0"/>
          </a:p>
        </p:txBody>
      </p:sp>
      <p:sp>
        <p:nvSpPr>
          <p:cNvPr id="8" name="object 8"/>
          <p:cNvSpPr txBox="1"/>
          <p:nvPr/>
        </p:nvSpPr>
        <p:spPr>
          <a:xfrm>
            <a:off x="556666" y="1229441"/>
            <a:ext cx="5920334" cy="455894"/>
          </a:xfrm>
          <a:prstGeom prst="rect">
            <a:avLst/>
          </a:prstGeom>
        </p:spPr>
        <p:txBody>
          <a:bodyPr vert="horz" wrap="square" lIns="0" tIns="12065" rIns="0" bIns="0" rtlCol="0">
            <a:spAutoFit/>
          </a:bodyPr>
          <a:lstStyle/>
          <a:p>
            <a:pPr marL="456565" marR="1638300">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a:t>
            </a:r>
            <a:endParaRPr lang="en-US" sz="1000" dirty="0">
              <a:latin typeface="Myriad Pro" panose="020B0503030403020204" pitchFamily="34" charset="0"/>
              <a:cs typeface="RobotoRegular"/>
            </a:endParaRPr>
          </a:p>
          <a:p>
            <a:pPr marL="456565" marR="1638300">
              <a:lnSpc>
                <a:spcPct val="100000"/>
              </a:lnSpc>
              <a:spcBef>
                <a:spcPts val="95"/>
              </a:spcBef>
              <a:tabLst>
                <a:tab pos="874394" algn="l"/>
                <a:tab pos="1021080" algn="l"/>
              </a:tabLst>
            </a:pPr>
            <a:endParaRPr sz="1000" dirty="0">
              <a:latin typeface="Myriad Pro" panose="020B0503030403020204" pitchFamily="34" charset="0"/>
              <a:cs typeface="RobotoRegular"/>
            </a:endParaRPr>
          </a:p>
        </p:txBody>
      </p:sp>
      <p:sp>
        <p:nvSpPr>
          <p:cNvPr id="15" name="object 15"/>
          <p:cNvSpPr/>
          <p:nvPr/>
        </p:nvSpPr>
        <p:spPr>
          <a:xfrm>
            <a:off x="556666" y="1219200"/>
            <a:ext cx="357734" cy="386744"/>
          </a:xfrm>
          <a:prstGeom prst="rect">
            <a:avLst/>
          </a:prstGeom>
          <a:blipFill>
            <a:blip r:embed="rId3" cstate="print"/>
            <a:stretch>
              <a:fillRect/>
            </a:stretch>
          </a:blipFill>
        </p:spPr>
        <p:txBody>
          <a:bodyPr wrap="square" lIns="0" tIns="0" rIns="0" bIns="0" rtlCol="0"/>
          <a:lstStyle/>
          <a:p>
            <a:endParaRPr dirty="0"/>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4" cstate="print"/>
            <a:stretch>
              <a:fillRect/>
            </a:stretch>
          </a:blipFill>
        </p:spPr>
        <p:txBody>
          <a:bodyPr wrap="square" lIns="0" tIns="0" rIns="0" bIns="0" rtlCol="0"/>
          <a:lstStyle/>
          <a:p>
            <a:endParaRPr dirty="0"/>
          </a:p>
        </p:txBody>
      </p:sp>
      <p:sp>
        <p:nvSpPr>
          <p:cNvPr id="23" name="object 23"/>
          <p:cNvSpPr txBox="1"/>
          <p:nvPr/>
        </p:nvSpPr>
        <p:spPr>
          <a:xfrm>
            <a:off x="381000" y="1828800"/>
            <a:ext cx="4359393" cy="2167901"/>
          </a:xfrm>
          <a:prstGeom prst="rect">
            <a:avLst/>
          </a:prstGeom>
        </p:spPr>
        <p:txBody>
          <a:bodyPr vert="horz" wrap="square" lIns="0" tIns="13335" rIns="0" bIns="0" rtlCol="0">
            <a:spAutoFit/>
          </a:bodyPr>
          <a:lstStyle/>
          <a:p>
            <a:pPr marL="12065" marR="27305" algn="just">
              <a:lnSpc>
                <a:spcPct val="100000"/>
              </a:lnSpc>
              <a:tabLst>
                <a:tab pos="184785" algn="l"/>
                <a:tab pos="185420" algn="l"/>
              </a:tabLst>
            </a:pPr>
            <a:r>
              <a:rPr lang="en-US" sz="1400" b="1" dirty="0" smtClean="0">
                <a:latin typeface="Myriad Pro" panose="020B0503030403020204" pitchFamily="34" charset="0"/>
              </a:rPr>
              <a:t>Address</a:t>
            </a:r>
            <a:r>
              <a:rPr lang="uk-UA" sz="1400" dirty="0" smtClean="0">
                <a:latin typeface="Myriad Pro" panose="020B0503030403020204" pitchFamily="34" charset="0"/>
              </a:rPr>
              <a:t>:</a:t>
            </a:r>
            <a:r>
              <a:rPr lang="ru-RU" sz="1400" dirty="0" smtClean="0">
                <a:latin typeface="Myriad Pro" panose="020B0503030403020204" pitchFamily="34" charset="0"/>
              </a:rPr>
              <a:t> </a:t>
            </a:r>
            <a:r>
              <a:rPr lang="en-US" sz="1400" dirty="0" smtClean="0">
                <a:latin typeface="Myriad Pro" panose="020B0503030403020204" pitchFamily="34" charset="0"/>
              </a:rPr>
              <a:t>34, </a:t>
            </a:r>
            <a:r>
              <a:rPr lang="en-US" sz="1400" dirty="0" err="1" smtClean="0">
                <a:latin typeface="Myriad Pro" panose="020B0503030403020204" pitchFamily="34" charset="0"/>
              </a:rPr>
              <a:t>Biletskoho</a:t>
            </a:r>
            <a:r>
              <a:rPr lang="en-US" sz="1400" dirty="0" smtClean="0">
                <a:latin typeface="Myriad Pro" panose="020B0503030403020204" pitchFamily="34" charset="0"/>
              </a:rPr>
              <a:t> </a:t>
            </a:r>
            <a:r>
              <a:rPr lang="en-US" sz="1400" dirty="0" err="1" smtClean="0">
                <a:latin typeface="Myriad Pro" panose="020B0503030403020204" pitchFamily="34" charset="0"/>
              </a:rPr>
              <a:t>Akademika</a:t>
            </a:r>
            <a:r>
              <a:rPr lang="en-US" sz="1400" dirty="0" smtClean="0">
                <a:latin typeface="Myriad Pro" panose="020B0503030403020204" pitchFamily="34" charset="0"/>
              </a:rPr>
              <a:t> St., Kyiv city</a:t>
            </a:r>
          </a:p>
          <a:p>
            <a:pPr marL="12065" marR="27305">
              <a:lnSpc>
                <a:spcPct val="100000"/>
              </a:lnSpc>
              <a:tabLst>
                <a:tab pos="184785" algn="l"/>
                <a:tab pos="185420" algn="l"/>
              </a:tabLst>
            </a:pPr>
            <a:endParaRPr lang="en-US" sz="1400" dirty="0" smtClean="0">
              <a:latin typeface="Myriad Pro" panose="020B0503030403020204" pitchFamily="34" charset="0"/>
            </a:endParaRPr>
          </a:p>
          <a:p>
            <a:pPr marL="12065" marR="27305" algn="just">
              <a:lnSpc>
                <a:spcPct val="100000"/>
              </a:lnSpc>
              <a:tabLst>
                <a:tab pos="184785" algn="l"/>
                <a:tab pos="185420" algn="l"/>
              </a:tabLst>
            </a:pPr>
            <a:r>
              <a:rPr lang="en-US" sz="1400" dirty="0">
                <a:latin typeface="Myriad Pro" panose="020B0503030403020204" pitchFamily="34" charset="0"/>
              </a:rPr>
              <a:t>Object size: 51.7 sq</a:t>
            </a:r>
            <a:r>
              <a:rPr lang="en-US" sz="1400" dirty="0" smtClean="0">
                <a:latin typeface="Myriad Pro" panose="020B0503030403020204" pitchFamily="34" charset="0"/>
              </a:rPr>
              <a:t>. m</a:t>
            </a:r>
            <a:r>
              <a:rPr lang="en-US" sz="1400" dirty="0">
                <a:latin typeface="Myriad Pro" panose="020B0503030403020204" pitchFamily="34" charset="0"/>
              </a:rPr>
              <a:t>. </a:t>
            </a:r>
            <a:r>
              <a:rPr lang="en-US" sz="1400" dirty="0" smtClean="0">
                <a:latin typeface="Myriad Pro" panose="020B0503030403020204" pitchFamily="34" charset="0"/>
              </a:rPr>
              <a:t>The </a:t>
            </a:r>
            <a:r>
              <a:rPr lang="en-US" sz="1400" dirty="0">
                <a:latin typeface="Myriad Pro" panose="020B0503030403020204" pitchFamily="34" charset="0"/>
              </a:rPr>
              <a:t>house is one-</a:t>
            </a:r>
            <a:r>
              <a:rPr lang="en-US" sz="1400" dirty="0" err="1">
                <a:latin typeface="Myriad Pro" panose="020B0503030403020204" pitchFamily="34" charset="0"/>
              </a:rPr>
              <a:t>storey</a:t>
            </a:r>
            <a:r>
              <a:rPr lang="en-US" sz="1400" dirty="0">
                <a:latin typeface="Myriad Pro" panose="020B0503030403020204" pitchFamily="34" charset="0"/>
              </a:rPr>
              <a:t>, </a:t>
            </a:r>
            <a:r>
              <a:rPr lang="en-US" sz="1400" dirty="0" smtClean="0">
                <a:latin typeface="Myriad Pro" panose="020B0503030403020204" pitchFamily="34" charset="0"/>
              </a:rPr>
              <a:t>non-residential purpose, </a:t>
            </a:r>
            <a:r>
              <a:rPr lang="en-US" sz="1400" dirty="0">
                <a:latin typeface="Myriad Pro" panose="020B0503030403020204" pitchFamily="34" charset="0"/>
              </a:rPr>
              <a:t>brick, attached to the technological building (boiler room), the owner of which is PE </a:t>
            </a:r>
            <a:r>
              <a:rPr lang="en-US" sz="1400" dirty="0" smtClean="0">
                <a:latin typeface="Myriad Pro" panose="020B0503030403020204" pitchFamily="34" charset="0"/>
              </a:rPr>
              <a:t>“</a:t>
            </a:r>
            <a:r>
              <a:rPr lang="en-US" sz="1400" dirty="0" err="1" smtClean="0">
                <a:latin typeface="Myriad Pro" panose="020B0503030403020204" pitchFamily="34" charset="0"/>
              </a:rPr>
              <a:t>Ros</a:t>
            </a:r>
            <a:r>
              <a:rPr lang="en-US" sz="1400" dirty="0" smtClean="0">
                <a:latin typeface="Myriad Pro" panose="020B0503030403020204" pitchFamily="34" charset="0"/>
              </a:rPr>
              <a:t>”. </a:t>
            </a:r>
            <a:r>
              <a:rPr lang="en-US" sz="1400" dirty="0">
                <a:latin typeface="Myriad Pro" panose="020B0503030403020204" pitchFamily="34" charset="0"/>
              </a:rPr>
              <a:t>The foundation is tape, from reinforced concrete plates, external walls brick, partitions brick, overlapping reinforced concrete, a roof - asbestos-cement sheets. Year of commissioning - 1996.</a:t>
            </a:r>
            <a:endParaRPr lang="ru-RU" sz="1100" dirty="0">
              <a:latin typeface="Myriad Pro" panose="020B0503030403020204" pitchFamily="34" charset="0"/>
            </a:endParaRPr>
          </a:p>
        </p:txBody>
      </p:sp>
      <p:sp>
        <p:nvSpPr>
          <p:cNvPr id="26" name="object 26"/>
          <p:cNvSpPr txBox="1">
            <a:spLocks noGrp="1"/>
          </p:cNvSpPr>
          <p:nvPr>
            <p:ph type="title"/>
          </p:nvPr>
        </p:nvSpPr>
        <p:spPr>
          <a:xfrm>
            <a:off x="381000" y="533400"/>
            <a:ext cx="7574152" cy="443711"/>
          </a:xfrm>
          <a:prstGeom prst="rect">
            <a:avLst/>
          </a:prstGeom>
        </p:spPr>
        <p:txBody>
          <a:bodyPr vert="horz" wrap="square" lIns="0" tIns="12700" rIns="0" bIns="0" rtlCol="0">
            <a:spAutoFit/>
          </a:bodyPr>
          <a:lstStyle/>
          <a:p>
            <a:pPr marL="12700">
              <a:lnSpc>
                <a:spcPct val="100000"/>
              </a:lnSpc>
              <a:spcBef>
                <a:spcPts val="100"/>
              </a:spcBef>
            </a:pPr>
            <a:r>
              <a:rPr lang="en-US" sz="2800" b="0" spc="-60" dirty="0">
                <a:latin typeface="Myriad Pro" panose="020B0503030403020204" pitchFamily="34" charset="0"/>
                <a:cs typeface="Arial"/>
              </a:rPr>
              <a:t>Sauna with an area of 51.7 </a:t>
            </a:r>
            <a:r>
              <a:rPr lang="en-US" sz="2800" b="0" spc="-60" dirty="0" smtClean="0">
                <a:latin typeface="Myriad Pro" panose="020B0503030403020204" pitchFamily="34" charset="0"/>
                <a:cs typeface="Arial"/>
              </a:rPr>
              <a:t>sq. m.</a:t>
            </a:r>
            <a:endParaRPr lang="uk-UA" sz="3200" b="0" spc="-5" dirty="0">
              <a:latin typeface="Myriad Pro" panose="020B0503030403020204" pitchFamily="34" charset="0"/>
              <a:cs typeface="Arial"/>
            </a:endParaRPr>
          </a:p>
        </p:txBody>
      </p:sp>
      <p:pic>
        <p:nvPicPr>
          <p:cNvPr id="27" name="Рисунок 26"/>
          <p:cNvPicPr>
            <a:picLocks noChangeAspect="1"/>
          </p:cNvPicPr>
          <p:nvPr/>
        </p:nvPicPr>
        <p:blipFill>
          <a:blip r:embed="rId5"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95745" y="5192601"/>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853444" y="5583812"/>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a:latin typeface="Myriad Pro" panose="020B0503030403020204" pitchFamily="34" charset="0"/>
              </a:rPr>
              <a:t>	</a:t>
            </a:r>
            <a:r>
              <a:rPr lang="uk-UA" sz="1400" b="1" dirty="0">
                <a:latin typeface="Myriad Pro" panose="020B0503030403020204" pitchFamily="34" charset="0"/>
              </a:rPr>
              <a:t>₴233 290</a:t>
            </a:r>
            <a:endParaRPr lang="ru-RU" sz="1100" b="1" dirty="0">
              <a:latin typeface="Myriad Pro" panose="020B0503030403020204" pitchFamily="34" charset="0"/>
            </a:endParaRPr>
          </a:p>
        </p:txBody>
      </p:sp>
      <p:pic>
        <p:nvPicPr>
          <p:cNvPr id="35" name="Рисунок 3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3421" y="5083306"/>
            <a:ext cx="514922" cy="514922"/>
          </a:xfrm>
          <a:prstGeom prst="rect">
            <a:avLst/>
          </a:prstGeom>
        </p:spPr>
      </p:pic>
      <p:sp>
        <p:nvSpPr>
          <p:cNvPr id="25" name="object 8"/>
          <p:cNvSpPr txBox="1"/>
          <p:nvPr/>
        </p:nvSpPr>
        <p:spPr>
          <a:xfrm>
            <a:off x="2885042" y="5176785"/>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9" name="Рисунок 2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14709" y="5076098"/>
            <a:ext cx="486502" cy="486502"/>
          </a:xfrm>
          <a:prstGeom prst="rect">
            <a:avLst/>
          </a:prstGeom>
        </p:spPr>
      </p:pic>
      <p:sp>
        <p:nvSpPr>
          <p:cNvPr id="30" name="object 23"/>
          <p:cNvSpPr txBox="1"/>
          <p:nvPr/>
        </p:nvSpPr>
        <p:spPr>
          <a:xfrm>
            <a:off x="3301211" y="5565754"/>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smtClean="0">
                <a:latin typeface="Myriad Pro" panose="020B0503030403020204" pitchFamily="34" charset="0"/>
              </a:rPr>
              <a:t>11.09.2020</a:t>
            </a:r>
            <a:endParaRPr lang="ru-RU" sz="1100" b="1" dirty="0">
              <a:latin typeface="Myriad Pro" panose="020B0503030403020204" pitchFamily="34" charset="0"/>
            </a:endParaRPr>
          </a:p>
        </p:txBody>
      </p:sp>
      <p:sp>
        <p:nvSpPr>
          <p:cNvPr id="24" name="Скругленный прямоугольник 23">
            <a:hlinkClick r:id="rId8"/>
          </p:cNvPr>
          <p:cNvSpPr/>
          <p:nvPr/>
        </p:nvSpPr>
        <p:spPr>
          <a:xfrm>
            <a:off x="483421" y="5929602"/>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8"/>
          </p:cNvPr>
          <p:cNvPicPr>
            <a:picLocks noChangeAspect="1"/>
          </p:cNvPicPr>
          <p:nvPr/>
        </p:nvPicPr>
        <p:blipFill>
          <a:blip r:embed="rId9" cstate="print">
            <a:lum bright="70000" contrast="-70000"/>
            <a:extLst>
              <a:ext uri="{BEBA8EAE-BF5A-486C-A8C5-ECC9F3942E4B}">
                <a14:imgProps xmlns:a14="http://schemas.microsoft.com/office/drawing/2010/main" xmlns="">
                  <a14:imgLayer r:embed="rId10">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541813" y="6003794"/>
            <a:ext cx="387440" cy="387440"/>
          </a:xfrm>
          <a:prstGeom prst="rect">
            <a:avLst/>
          </a:prstGeom>
          <a:noFill/>
          <a:ln>
            <a:noFill/>
          </a:ln>
        </p:spPr>
      </p:pic>
      <p:sp>
        <p:nvSpPr>
          <p:cNvPr id="32" name="Скругленный прямоугольник 31">
            <a:hlinkClick r:id="rId11"/>
          </p:cNvPr>
          <p:cNvSpPr/>
          <p:nvPr/>
        </p:nvSpPr>
        <p:spPr>
          <a:xfrm>
            <a:off x="2885042"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1"/>
          </p:cNvPr>
          <p:cNvPicPr>
            <a:picLocks noChangeAspect="1"/>
          </p:cNvPicPr>
          <p:nvPr/>
        </p:nvPicPr>
        <p:blipFill>
          <a:blip r:embed="rId12"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3074" name="Picture 2" descr="https://privatization.gov.ua/wp-content/uploads/2020/01/UA-AR-P-2018-07-26-000107-2_3.jpg"/>
          <p:cNvPicPr>
            <a:picLocks noChangeAspect="1" noChangeArrowheads="1"/>
          </p:cNvPicPr>
          <p:nvPr/>
        </p:nvPicPr>
        <p:blipFill rotWithShape="1">
          <a:blip r:embed="rId13" cstate="print">
            <a:extLst>
              <a:ext uri="{28A0092B-C50C-407E-A947-70E740481C1C}">
                <a14:useLocalDpi xmlns:a14="http://schemas.microsoft.com/office/drawing/2010/main" xmlns="" val="0"/>
              </a:ext>
            </a:extLst>
          </a:blip>
          <a:srcRect t="4014"/>
          <a:stretch/>
        </p:blipFill>
        <p:spPr bwMode="auto">
          <a:xfrm>
            <a:off x="5135750" y="1509362"/>
            <a:ext cx="4770250" cy="3742942"/>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Рисунок 35"/>
          <p:cNvPicPr>
            <a:picLocks noChangeAspect="1"/>
          </p:cNvPicPr>
          <p:nvPr/>
        </p:nvPicPr>
        <p:blipFill rotWithShape="1">
          <a:blip r:embed="rId14" cstate="print"/>
          <a:srcRect l="21422" t="16188" r="50294" b="12555"/>
          <a:stretch/>
        </p:blipFill>
        <p:spPr>
          <a:xfrm>
            <a:off x="5133263" y="3167389"/>
            <a:ext cx="1516153" cy="2084915"/>
          </a:xfrm>
          <a:prstGeom prst="rect">
            <a:avLst/>
          </a:prstGeom>
        </p:spPr>
      </p:pic>
    </p:spTree>
    <p:extLst>
      <p:ext uri="{BB962C8B-B14F-4D97-AF65-F5344CB8AC3E}">
        <p14:creationId xmlns:p14="http://schemas.microsoft.com/office/powerpoint/2010/main" xmlns="" val="175104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a:p>
          </p:txBody>
        </p:sp>
      </p:grpSp>
      <p:sp>
        <p:nvSpPr>
          <p:cNvPr id="6" name="object 6"/>
          <p:cNvSpPr/>
          <p:nvPr/>
        </p:nvSpPr>
        <p:spPr>
          <a:xfrm>
            <a:off x="0" y="446836"/>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a:p>
        </p:txBody>
      </p:sp>
      <p:sp>
        <p:nvSpPr>
          <p:cNvPr id="8" name="object 8"/>
          <p:cNvSpPr txBox="1"/>
          <p:nvPr/>
        </p:nvSpPr>
        <p:spPr>
          <a:xfrm>
            <a:off x="556666" y="1229441"/>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 </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219200"/>
            <a:ext cx="357734" cy="386744"/>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385741" y="1632499"/>
            <a:ext cx="4562536" cy="3619581"/>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050" b="1" dirty="0" smtClean="0">
                <a:latin typeface="Myriad Pro" panose="020B0503030403020204" pitchFamily="34" charset="0"/>
              </a:rPr>
              <a:t>	</a:t>
            </a:r>
            <a:r>
              <a:rPr lang="en-US" sz="1050" b="1" dirty="0" smtClean="0">
                <a:latin typeface="Myriad Pro" panose="020B0503030403020204" pitchFamily="34" charset="0"/>
              </a:rPr>
              <a:t>Address</a:t>
            </a:r>
            <a:r>
              <a:rPr lang="uk-UA" sz="1050" b="1" dirty="0" smtClean="0">
                <a:latin typeface="Myriad Pro" panose="020B0503030403020204" pitchFamily="34" charset="0"/>
              </a:rPr>
              <a:t>: </a:t>
            </a:r>
            <a:r>
              <a:rPr lang="en-US" sz="1050" dirty="0" smtClean="0">
                <a:latin typeface="Myriad Pro" panose="020B0503030403020204" pitchFamily="34" charset="0"/>
              </a:rPr>
              <a:t>2a, </a:t>
            </a:r>
            <a:r>
              <a:rPr lang="en-US" sz="1050" dirty="0" err="1" smtClean="0">
                <a:latin typeface="Myriad Pro" panose="020B0503030403020204" pitchFamily="34" charset="0"/>
              </a:rPr>
              <a:t>Monastyrska</a:t>
            </a:r>
            <a:r>
              <a:rPr lang="en-US" sz="1050" dirty="0" smtClean="0">
                <a:latin typeface="Myriad Pro" panose="020B0503030403020204" pitchFamily="34" charset="0"/>
              </a:rPr>
              <a:t> St., </a:t>
            </a:r>
            <a:r>
              <a:rPr lang="en-US" sz="1050" dirty="0" err="1" smtClean="0">
                <a:latin typeface="Myriad Pro" panose="020B0503030403020204" pitchFamily="34" charset="0"/>
              </a:rPr>
              <a:t>Novhorod-Siverskyi</a:t>
            </a:r>
            <a:r>
              <a:rPr lang="en-US" sz="1050" dirty="0" smtClean="0">
                <a:latin typeface="Myriad Pro" panose="020B0503030403020204" pitchFamily="34" charset="0"/>
              </a:rPr>
              <a:t> </a:t>
            </a:r>
            <a:r>
              <a:rPr lang="en-US" sz="1050" dirty="0" smtClean="0">
                <a:latin typeface="Myriad Pro" panose="020B0503030403020204" pitchFamily="34" charset="0"/>
              </a:rPr>
              <a:t>town, </a:t>
            </a:r>
            <a:r>
              <a:rPr lang="en-US" sz="1050" dirty="0" err="1" smtClean="0">
                <a:latin typeface="Myriad Pro" panose="020B0503030403020204" pitchFamily="34" charset="0"/>
              </a:rPr>
              <a:t>Chernihiv</a:t>
            </a:r>
            <a:r>
              <a:rPr lang="en-US" sz="1050" dirty="0" smtClean="0">
                <a:latin typeface="Myriad Pro" panose="020B0503030403020204" pitchFamily="34" charset="0"/>
              </a:rPr>
              <a:t> region</a:t>
            </a:r>
            <a:endParaRPr lang="en-US" sz="1050" b="1" dirty="0" smtClean="0">
              <a:latin typeface="Myriad Pro" panose="020B0503030403020204" pitchFamily="34" charset="0"/>
            </a:endParaRPr>
          </a:p>
          <a:p>
            <a:pPr marL="12065" marR="27305">
              <a:lnSpc>
                <a:spcPct val="100000"/>
              </a:lnSpc>
              <a:spcBef>
                <a:spcPts val="105"/>
              </a:spcBef>
              <a:tabLst>
                <a:tab pos="184785" algn="l"/>
                <a:tab pos="185420" algn="l"/>
              </a:tabLst>
            </a:pPr>
            <a:r>
              <a:rPr lang="en-US" sz="1050" b="1" dirty="0" smtClean="0">
                <a:latin typeface="Myriad Pro" panose="020B0503030403020204" pitchFamily="34" charset="0"/>
              </a:rPr>
              <a:t>	</a:t>
            </a:r>
          </a:p>
          <a:p>
            <a:pPr marL="12065" marR="27305" algn="just">
              <a:lnSpc>
                <a:spcPct val="100000"/>
              </a:lnSpc>
              <a:spcBef>
                <a:spcPts val="105"/>
              </a:spcBef>
              <a:tabLst>
                <a:tab pos="184785" algn="l"/>
                <a:tab pos="185420" algn="l"/>
              </a:tabLst>
            </a:pPr>
            <a:r>
              <a:rPr lang="en-US" sz="1050" b="1" dirty="0" smtClean="0">
                <a:latin typeface="Myriad Pro" panose="020B0503030403020204" pitchFamily="34" charset="0"/>
              </a:rPr>
              <a:t>	</a:t>
            </a:r>
            <a:r>
              <a:rPr lang="en-US" sz="1050" dirty="0" smtClean="0">
                <a:latin typeface="Myriad Pro" panose="020B0503030403020204" pitchFamily="34" charset="0"/>
              </a:rPr>
              <a:t>Hotel </a:t>
            </a:r>
            <a:r>
              <a:rPr lang="en-US" sz="1050" dirty="0" err="1" smtClean="0">
                <a:latin typeface="Myriad Pro" panose="020B0503030403020204" pitchFamily="34" charset="0"/>
              </a:rPr>
              <a:t>Slovianskyi</a:t>
            </a:r>
            <a:r>
              <a:rPr lang="en-US" sz="1050" dirty="0" smtClean="0">
                <a:latin typeface="Myriad Pro" panose="020B0503030403020204" pitchFamily="34" charset="0"/>
              </a:rPr>
              <a:t> is situated on the picturesque bank of the Desna River, in close proximity  to the </a:t>
            </a:r>
            <a:r>
              <a:rPr lang="en-US" sz="1050" dirty="0" err="1" smtClean="0">
                <a:latin typeface="Myriad Pro" panose="020B0503030403020204" pitchFamily="34" charset="0"/>
              </a:rPr>
              <a:t>Spaso-Preobrazhenskyi</a:t>
            </a:r>
            <a:r>
              <a:rPr lang="en-US" sz="1050" dirty="0" smtClean="0">
                <a:latin typeface="Myriad Pro" panose="020B0503030403020204" pitchFamily="34" charset="0"/>
              </a:rPr>
              <a:t> Monastery (XI – XII century). </a:t>
            </a:r>
            <a:r>
              <a:rPr lang="en-US" sz="1050" dirty="0" err="1" smtClean="0">
                <a:latin typeface="Myriad Pro" panose="020B0503030403020204" pitchFamily="34" charset="0"/>
              </a:rPr>
              <a:t>Novhorod-Siverskyi</a:t>
            </a:r>
            <a:r>
              <a:rPr lang="en-US" sz="1050" dirty="0" smtClean="0">
                <a:latin typeface="Myriad Pro" panose="020B0503030403020204" pitchFamily="34" charset="0"/>
              </a:rPr>
              <a:t> is a city of a legendary prince </a:t>
            </a:r>
            <a:r>
              <a:rPr lang="en-US" sz="1050" dirty="0" err="1" smtClean="0">
                <a:latin typeface="Myriad Pro" panose="020B0503030403020204" pitchFamily="34" charset="0"/>
              </a:rPr>
              <a:t>Ihor</a:t>
            </a:r>
            <a:r>
              <a:rPr lang="en-US" sz="1050" dirty="0" smtClean="0">
                <a:latin typeface="Myriad Pro" panose="020B0503030403020204" pitchFamily="34" charset="0"/>
              </a:rPr>
              <a:t> </a:t>
            </a:r>
            <a:r>
              <a:rPr lang="en-US" sz="1050" dirty="0" err="1" smtClean="0">
                <a:latin typeface="Myriad Pro" panose="020B0503030403020204" pitchFamily="34" charset="0"/>
              </a:rPr>
              <a:t>Sviatoslavovych</a:t>
            </a:r>
            <a:r>
              <a:rPr lang="en-US" sz="1050" dirty="0" smtClean="0">
                <a:latin typeface="Myriad Pro" panose="020B0503030403020204" pitchFamily="34" charset="0"/>
              </a:rPr>
              <a:t>, where there are a lot of cultural and historical heritage sites . </a:t>
            </a:r>
            <a:r>
              <a:rPr lang="en-US" sz="1050" dirty="0" err="1" smtClean="0">
                <a:latin typeface="Myriad Pro" panose="020B0503030403020204" pitchFamily="34" charset="0"/>
              </a:rPr>
              <a:t>Novhorod-Siverskyi</a:t>
            </a:r>
            <a:r>
              <a:rPr lang="en-US" sz="1050" dirty="0" smtClean="0">
                <a:latin typeface="Myriad Pro" panose="020B0503030403020204" pitchFamily="34" charset="0"/>
              </a:rPr>
              <a:t> is a one of the most tourist attractive cities of Ukraine. </a:t>
            </a:r>
          </a:p>
          <a:p>
            <a:pPr marL="12065" marR="27305" algn="just">
              <a:lnSpc>
                <a:spcPct val="100000"/>
              </a:lnSpc>
              <a:spcBef>
                <a:spcPts val="105"/>
              </a:spcBef>
              <a:tabLst>
                <a:tab pos="184785" algn="l"/>
                <a:tab pos="185420" algn="l"/>
              </a:tabLst>
            </a:pPr>
            <a:r>
              <a:rPr lang="en-US" sz="1050" dirty="0" smtClean="0">
                <a:latin typeface="Myriad Pro" panose="020B0503030403020204" pitchFamily="34" charset="0"/>
              </a:rPr>
              <a:t>It is available for guests 30 rooms, including room types: standard, junior suite, suite, apartment. Each room </a:t>
            </a:r>
            <a:r>
              <a:rPr lang="en-US" sz="1050" dirty="0" smtClean="0">
                <a:latin typeface="Myriad Pro" panose="020B0503030403020204" pitchFamily="34" charset="0"/>
              </a:rPr>
              <a:t>equipped </a:t>
            </a:r>
            <a:r>
              <a:rPr lang="en-US" sz="1050" dirty="0" smtClean="0">
                <a:latin typeface="Myriad Pro" panose="020B0503030403020204" pitchFamily="34" charset="0"/>
              </a:rPr>
              <a:t>with air conditioner, safe and private bathroom with 24-hour water supply. For guests convenience there are electronic locks, satellite </a:t>
            </a:r>
            <a:r>
              <a:rPr lang="en-US" sz="1050" dirty="0" err="1" smtClean="0">
                <a:latin typeface="Myriad Pro" panose="020B0503030403020204" pitchFamily="34" charset="0"/>
              </a:rPr>
              <a:t>tv</a:t>
            </a:r>
            <a:r>
              <a:rPr lang="en-US" sz="1050" dirty="0" smtClean="0">
                <a:latin typeface="Myriad Pro" panose="020B0503030403020204" pitchFamily="34" charset="0"/>
              </a:rPr>
              <a:t> and internet access in all rooms. Hotel’s conference room has capacity of 40 persons and it is equipped with all necessary for holding the conference, business meetings, corporate and private events. The hotel has a restaurant with two halls: a large one, for 100 places, and a small one, for 30 places. The complex includes: beauty salon, gym, billiard club, </a:t>
            </a:r>
            <a:r>
              <a:rPr lang="en-US" sz="1050" dirty="0" err="1" smtClean="0">
                <a:latin typeface="Myriad Pro" panose="020B0503030403020204" pitchFamily="34" charset="0"/>
              </a:rPr>
              <a:t>turkish</a:t>
            </a:r>
            <a:r>
              <a:rPr lang="en-US" sz="1050" dirty="0" smtClean="0">
                <a:latin typeface="Myriad Pro" panose="020B0503030403020204" pitchFamily="34" charset="0"/>
              </a:rPr>
              <a:t> bath, sauna with pool, disco bar for 75 persons.</a:t>
            </a:r>
          </a:p>
          <a:p>
            <a:pPr marL="12065" marR="27305" algn="just">
              <a:lnSpc>
                <a:spcPct val="100000"/>
              </a:lnSpc>
              <a:spcBef>
                <a:spcPts val="105"/>
              </a:spcBef>
              <a:tabLst>
                <a:tab pos="184785" algn="l"/>
                <a:tab pos="185420" algn="l"/>
              </a:tabLst>
            </a:pPr>
            <a:r>
              <a:rPr lang="en-US" sz="1050" dirty="0" smtClean="0">
                <a:latin typeface="Myriad Pro" panose="020B0503030403020204" pitchFamily="34" charset="0"/>
              </a:rPr>
              <a:t>	The object’s total area – </a:t>
            </a:r>
            <a:r>
              <a:rPr lang="ru-RU" sz="1050" dirty="0" smtClean="0">
                <a:latin typeface="Myriad Pro" panose="020B0503030403020204" pitchFamily="34" charset="0"/>
              </a:rPr>
              <a:t>4</a:t>
            </a:r>
            <a:r>
              <a:rPr lang="en-US" sz="1050" dirty="0" smtClean="0">
                <a:latin typeface="Myriad Pro" panose="020B0503030403020204" pitchFamily="34" charset="0"/>
              </a:rPr>
              <a:t>,</a:t>
            </a:r>
            <a:r>
              <a:rPr lang="ru-RU" sz="1050" dirty="0" smtClean="0">
                <a:latin typeface="Myriad Pro" panose="020B0503030403020204" pitchFamily="34" charset="0"/>
              </a:rPr>
              <a:t>883</a:t>
            </a:r>
            <a:r>
              <a:rPr lang="en-US" sz="1050" dirty="0" smtClean="0">
                <a:latin typeface="Myriad Pro" panose="020B0503030403020204" pitchFamily="34" charset="0"/>
              </a:rPr>
              <a:t>.</a:t>
            </a:r>
            <a:r>
              <a:rPr lang="ru-RU" sz="1050" dirty="0" smtClean="0">
                <a:latin typeface="Myriad Pro" panose="020B0503030403020204" pitchFamily="34" charset="0"/>
              </a:rPr>
              <a:t>9 </a:t>
            </a:r>
            <a:r>
              <a:rPr lang="ru-RU" sz="1050" dirty="0">
                <a:latin typeface="Myriad Pro" panose="020B0503030403020204" pitchFamily="34" charset="0"/>
              </a:rPr>
              <a:t>м</a:t>
            </a:r>
            <a:r>
              <a:rPr lang="ru-RU" sz="1050" baseline="30000" dirty="0">
                <a:latin typeface="Myriad Pro" panose="020B0503030403020204" pitchFamily="34" charset="0"/>
              </a:rPr>
              <a:t>2</a:t>
            </a:r>
            <a:r>
              <a:rPr lang="ru-RU" sz="1050" dirty="0">
                <a:latin typeface="Myriad Pro" panose="020B0503030403020204" pitchFamily="34" charset="0"/>
              </a:rPr>
              <a:t>. </a:t>
            </a:r>
            <a:r>
              <a:rPr lang="en-US" sz="1050" dirty="0" smtClean="0">
                <a:latin typeface="Myriad Pro" panose="020B0503030403020204" pitchFamily="34" charset="0"/>
              </a:rPr>
              <a:t>A land plot under the building is not formed. The hotel is situated in a distance of 2 km from a bus station</a:t>
            </a:r>
            <a:r>
              <a:rPr lang="ru-RU" sz="1050" dirty="0" smtClean="0">
                <a:latin typeface="Myriad Pro" panose="020B0503030403020204" pitchFamily="34" charset="0"/>
              </a:rPr>
              <a:t>.</a:t>
            </a:r>
            <a:r>
              <a:rPr lang="en-US" sz="1050" dirty="0" smtClean="0">
                <a:latin typeface="Myriad Pro" panose="020B0503030403020204" pitchFamily="34" charset="0"/>
              </a:rPr>
              <a:t> Distance to </a:t>
            </a:r>
            <a:r>
              <a:rPr lang="en-US" sz="1050" dirty="0" err="1" smtClean="0">
                <a:latin typeface="Myriad Pro" panose="020B0503030403020204" pitchFamily="34" charset="0"/>
              </a:rPr>
              <a:t>Chernihiv</a:t>
            </a:r>
            <a:r>
              <a:rPr lang="en-US" sz="1050" dirty="0" smtClean="0">
                <a:latin typeface="Myriad Pro" panose="020B0503030403020204" pitchFamily="34" charset="0"/>
              </a:rPr>
              <a:t> city is</a:t>
            </a:r>
            <a:r>
              <a:rPr lang="ru-RU" sz="1050" dirty="0" smtClean="0">
                <a:latin typeface="Myriad Pro" panose="020B0503030403020204" pitchFamily="34" charset="0"/>
              </a:rPr>
              <a:t> </a:t>
            </a:r>
            <a:r>
              <a:rPr lang="ru-RU" sz="1050" dirty="0">
                <a:latin typeface="Myriad Pro" panose="020B0503030403020204" pitchFamily="34" charset="0"/>
              </a:rPr>
              <a:t>171 </a:t>
            </a:r>
            <a:r>
              <a:rPr lang="en-US" sz="1050" dirty="0" smtClean="0">
                <a:latin typeface="Myriad Pro" panose="020B0503030403020204" pitchFamily="34" charset="0"/>
              </a:rPr>
              <a:t>km</a:t>
            </a:r>
            <a:r>
              <a:rPr lang="ru-RU" sz="1050" dirty="0" smtClean="0">
                <a:latin typeface="Myriad Pro" panose="020B0503030403020204" pitchFamily="34" charset="0"/>
              </a:rPr>
              <a:t>. </a:t>
            </a:r>
            <a:endParaRPr lang="uk-UA" sz="1050" dirty="0" smtClean="0"/>
          </a:p>
        </p:txBody>
      </p:sp>
      <p:sp>
        <p:nvSpPr>
          <p:cNvPr id="26" name="object 26"/>
          <p:cNvSpPr txBox="1">
            <a:spLocks noGrp="1"/>
          </p:cNvSpPr>
          <p:nvPr>
            <p:ph type="title"/>
          </p:nvPr>
        </p:nvSpPr>
        <p:spPr>
          <a:xfrm>
            <a:off x="735533" y="594281"/>
            <a:ext cx="6549643" cy="443711"/>
          </a:xfrm>
          <a:prstGeom prst="rect">
            <a:avLst/>
          </a:prstGeom>
        </p:spPr>
        <p:txBody>
          <a:bodyPr vert="horz" wrap="square" lIns="0" tIns="12700" rIns="0" bIns="0" rtlCol="0">
            <a:spAutoFit/>
          </a:bodyPr>
          <a:lstStyle/>
          <a:p>
            <a:pPr marL="12700">
              <a:spcBef>
                <a:spcPts val="100"/>
              </a:spcBef>
            </a:pPr>
            <a:r>
              <a:rPr lang="en-US" sz="2800" b="0" spc="-60" dirty="0" smtClean="0">
                <a:latin typeface="Myriad Pro" panose="020B0503030403020204" pitchFamily="34" charset="0"/>
                <a:cs typeface="Arial"/>
              </a:rPr>
              <a:t>Hotel “</a:t>
            </a:r>
            <a:r>
              <a:rPr lang="en-US" sz="2800" b="0" spc="-60" dirty="0" err="1" smtClean="0">
                <a:latin typeface="Myriad Pro" panose="020B0503030403020204" pitchFamily="34" charset="0"/>
                <a:cs typeface="Arial"/>
              </a:rPr>
              <a:t>Slovianskyi</a:t>
            </a:r>
            <a:r>
              <a:rPr lang="en-US" sz="2800" b="0" spc="-60" dirty="0" smtClean="0">
                <a:latin typeface="Myriad Pro" panose="020B0503030403020204" pitchFamily="34" charset="0"/>
                <a:cs typeface="Arial"/>
              </a:rPr>
              <a:t>”</a:t>
            </a:r>
            <a:endParaRPr sz="2800" b="0" spc="-5" dirty="0">
              <a:latin typeface="Myriad Pro" panose="020B0503030403020204" pitchFamily="34" charset="0"/>
              <a:cs typeface="Arial"/>
            </a:endParaRPr>
          </a:p>
        </p:txBody>
      </p:sp>
      <p:pic>
        <p:nvPicPr>
          <p:cNvPr id="27" name="Рисунок 26"/>
          <p:cNvPicPr>
            <a:picLocks noChangeAspect="1"/>
          </p:cNvPicPr>
          <p:nvPr/>
        </p:nvPicPr>
        <p:blipFill>
          <a:blip r:embed="rId6"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spc="300" dirty="0">
              <a:latin typeface="Myriad Pro" panose="020B0503030403020204" pitchFamily="34" charset="0"/>
            </a:endParaRPr>
          </a:p>
        </p:txBody>
      </p:sp>
      <p:sp>
        <p:nvSpPr>
          <p:cNvPr id="33" name="object 8"/>
          <p:cNvSpPr txBox="1"/>
          <p:nvPr/>
        </p:nvSpPr>
        <p:spPr>
          <a:xfrm>
            <a:off x="490510" y="5301432"/>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1010380" y="5638361"/>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ru-RU" sz="1400" b="1" dirty="0">
                <a:latin typeface="Myriad Pro" panose="020B0503030403020204" pitchFamily="34" charset="0"/>
              </a:rPr>
              <a:t>₴57 717 486</a:t>
            </a:r>
            <a:endParaRPr lang="ru-RU" sz="1000" b="1" dirty="0">
              <a:latin typeface="Myriad Pro" panose="020B0503030403020204" pitchFamily="34" charset="0"/>
            </a:endParaRPr>
          </a:p>
        </p:txBody>
      </p:sp>
      <p:pic>
        <p:nvPicPr>
          <p:cNvPr id="35" name="Рисунок 3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14177" y="5190759"/>
            <a:ext cx="514922" cy="514922"/>
          </a:xfrm>
          <a:prstGeom prst="rect">
            <a:avLst/>
          </a:prstGeom>
        </p:spPr>
      </p:pic>
      <p:sp>
        <p:nvSpPr>
          <p:cNvPr id="24" name="object 8"/>
          <p:cNvSpPr txBox="1"/>
          <p:nvPr/>
        </p:nvSpPr>
        <p:spPr>
          <a:xfrm>
            <a:off x="2875140" y="5274129"/>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5" name="Рисунок 2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89173" y="5190804"/>
            <a:ext cx="486502" cy="486502"/>
          </a:xfrm>
          <a:prstGeom prst="rect">
            <a:avLst/>
          </a:prstGeom>
        </p:spPr>
      </p:pic>
      <p:sp>
        <p:nvSpPr>
          <p:cNvPr id="29" name="object 23"/>
          <p:cNvSpPr txBox="1"/>
          <p:nvPr/>
        </p:nvSpPr>
        <p:spPr>
          <a:xfrm>
            <a:off x="3395010" y="5654098"/>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a:latin typeface="Myriad Pro" panose="020B0503030403020204" pitchFamily="34" charset="0"/>
              </a:rPr>
              <a:t>27</a:t>
            </a:r>
            <a:r>
              <a:rPr lang="uk-UA" sz="1400" b="1" dirty="0">
                <a:latin typeface="Myriad Pro" panose="020B0503030403020204" pitchFamily="34" charset="0"/>
              </a:rPr>
              <a:t>.08</a:t>
            </a:r>
            <a:r>
              <a:rPr lang="en-US" sz="1400" b="1" dirty="0">
                <a:latin typeface="Myriad Pro" panose="020B0503030403020204" pitchFamily="34" charset="0"/>
              </a:rPr>
              <a:t>.2020</a:t>
            </a:r>
            <a:endParaRPr lang="ru-RU" sz="1100" b="1" dirty="0">
              <a:latin typeface="Myriad Pro" panose="020B0503030403020204" pitchFamily="34" charset="0"/>
            </a:endParaRPr>
          </a:p>
        </p:txBody>
      </p:sp>
      <p:sp>
        <p:nvSpPr>
          <p:cNvPr id="30" name="Скругленный прямоугольник 29">
            <a:hlinkClick r:id="rId9"/>
          </p:cNvPr>
          <p:cNvSpPr/>
          <p:nvPr/>
        </p:nvSpPr>
        <p:spPr>
          <a:xfrm>
            <a:off x="494396" y="6059013"/>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 in </a:t>
            </a:r>
          </a:p>
          <a:p>
            <a:pPr algn="ctr"/>
            <a:r>
              <a:rPr lang="en-US" sz="1200" u="sng" dirty="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9"/>
          </p:cNvPr>
          <p:cNvPicPr>
            <a:picLocks noChangeAspect="1"/>
          </p:cNvPicPr>
          <p:nvPr/>
        </p:nvPicPr>
        <p:blipFill>
          <a:blip r:embed="rId10" cstate="print">
            <a:lum bright="70000" contrast="-70000"/>
            <a:extLst>
              <a:ext uri="{28A0092B-C50C-407E-A947-70E740481C1C}">
                <a14:useLocalDpi xmlns:a14="http://schemas.microsoft.com/office/drawing/2010/main" xmlns="" val="0"/>
              </a:ext>
            </a:extLst>
          </a:blip>
          <a:stretch>
            <a:fillRect/>
          </a:stretch>
        </p:blipFill>
        <p:spPr>
          <a:xfrm>
            <a:off x="556666" y="6134899"/>
            <a:ext cx="387440" cy="387440"/>
          </a:xfrm>
          <a:prstGeom prst="rect">
            <a:avLst/>
          </a:prstGeom>
          <a:noFill/>
          <a:ln>
            <a:noFill/>
          </a:ln>
        </p:spPr>
      </p:pic>
      <p:sp>
        <p:nvSpPr>
          <p:cNvPr id="32" name="Скругленный прямоугольник 31">
            <a:hlinkClick r:id="rId11"/>
          </p:cNvPr>
          <p:cNvSpPr/>
          <p:nvPr/>
        </p:nvSpPr>
        <p:spPr>
          <a:xfrm>
            <a:off x="2932798" y="6059013"/>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a:latin typeface="Myriad Pro" panose="020B0503030403020204" pitchFamily="34" charset="0"/>
              </a:rPr>
              <a:t>information </a:t>
            </a:r>
            <a:endParaRPr lang="en-US" sz="1200" u="sng" dirty="0">
              <a:latin typeface="Myriad Pro" panose="020B0503030403020204" pitchFamily="34" charset="0"/>
            </a:endParaRPr>
          </a:p>
        </p:txBody>
      </p:sp>
      <p:pic>
        <p:nvPicPr>
          <p:cNvPr id="34" name="Рисунок 33">
            <a:hlinkClick r:id="rId11"/>
          </p:cNvPr>
          <p:cNvPicPr>
            <a:picLocks noChangeAspect="1"/>
          </p:cNvPicPr>
          <p:nvPr/>
        </p:nvPicPr>
        <p:blipFill>
          <a:blip r:embed="rId12" cstate="print">
            <a:lum bright="70000" contrast="-70000"/>
            <a:extLst>
              <a:ext uri="{28A0092B-C50C-407E-A947-70E740481C1C}">
                <a14:useLocalDpi xmlns:a14="http://schemas.microsoft.com/office/drawing/2010/main" xmlns="" val="0"/>
              </a:ext>
            </a:extLst>
          </a:blip>
          <a:stretch>
            <a:fillRect/>
          </a:stretch>
        </p:blipFill>
        <p:spPr>
          <a:xfrm>
            <a:off x="3009995" y="6183546"/>
            <a:ext cx="355194" cy="355194"/>
          </a:xfrm>
          <a:prstGeom prst="rect">
            <a:avLst/>
          </a:prstGeom>
        </p:spPr>
      </p:pic>
      <p:pic>
        <p:nvPicPr>
          <p:cNvPr id="2" name="Picture 2" descr="https://privatization.gov.ua/wp-content/uploads/2020/04/UA-AR-P-2020-04-21-000001-3-2.jpg"/>
          <p:cNvPicPr>
            <a:picLocks noChangeAspect="1" noChangeArrowheads="1"/>
          </p:cNvPicPr>
          <p:nvPr/>
        </p:nvPicPr>
        <p:blipFill rotWithShape="1">
          <a:blip r:embed="rId13" cstate="print">
            <a:extLst>
              <a:ext uri="{28A0092B-C50C-407E-A947-70E740481C1C}">
                <a14:useLocalDpi xmlns:a14="http://schemas.microsoft.com/office/drawing/2010/main" xmlns="" val="0"/>
              </a:ext>
            </a:extLst>
          </a:blip>
          <a:srcRect l="2741" r="4783"/>
          <a:stretch/>
        </p:blipFill>
        <p:spPr bwMode="auto">
          <a:xfrm>
            <a:off x="5135621" y="1545433"/>
            <a:ext cx="4770248" cy="3412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417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a:p>
          </p:txBody>
        </p:sp>
      </p:grpSp>
      <p:sp>
        <p:nvSpPr>
          <p:cNvPr id="6" name="object 6"/>
          <p:cNvSpPr/>
          <p:nvPr/>
        </p:nvSpPr>
        <p:spPr>
          <a:xfrm>
            <a:off x="0" y="390143"/>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a:p>
        </p:txBody>
      </p:sp>
      <p:sp>
        <p:nvSpPr>
          <p:cNvPr id="8" name="object 8"/>
          <p:cNvSpPr txBox="1"/>
          <p:nvPr/>
        </p:nvSpPr>
        <p:spPr>
          <a:xfrm>
            <a:off x="556666" y="1229441"/>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 </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219200"/>
            <a:ext cx="357734" cy="386744"/>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560512" y="1916832"/>
            <a:ext cx="4377029" cy="2883482"/>
          </a:xfrm>
          <a:prstGeom prst="rect">
            <a:avLst/>
          </a:prstGeom>
        </p:spPr>
        <p:txBody>
          <a:bodyPr vert="horz" wrap="square" lIns="0" tIns="13335" rIns="0" bIns="0" rtlCol="0">
            <a:spAutoFit/>
          </a:bodyPr>
          <a:lstStyle/>
          <a:p>
            <a:pPr marL="12065" marR="27305" algn="just">
              <a:lnSpc>
                <a:spcPct val="100000"/>
              </a:lnSpc>
              <a:spcBef>
                <a:spcPts val="105"/>
              </a:spcBef>
              <a:tabLst>
                <a:tab pos="184785" algn="l"/>
                <a:tab pos="185420" algn="l"/>
              </a:tabLst>
            </a:pPr>
            <a:r>
              <a:rPr lang="en-US" sz="1400" b="1" dirty="0">
                <a:latin typeface="Myriad Pro" panose="020B0503030403020204" pitchFamily="34" charset="0"/>
              </a:rPr>
              <a:t>Address</a:t>
            </a:r>
            <a:r>
              <a:rPr lang="ru-RU" sz="1400" b="1" dirty="0" smtClean="0">
                <a:latin typeface="Myriad Pro" panose="020B0503030403020204" pitchFamily="34" charset="0"/>
              </a:rPr>
              <a:t>: </a:t>
            </a:r>
            <a:r>
              <a:rPr lang="ru-RU" sz="1400" dirty="0" smtClean="0">
                <a:latin typeface="Myriad Pro" panose="020B0503030403020204" pitchFamily="34" charset="0"/>
              </a:rPr>
              <a:t>2</a:t>
            </a:r>
            <a:r>
              <a:rPr lang="en-US" sz="1400" dirty="0" smtClean="0">
                <a:latin typeface="Myriad Pro" panose="020B0503030403020204" pitchFamily="34" charset="0"/>
              </a:rPr>
              <a:t>, </a:t>
            </a:r>
            <a:r>
              <a:rPr lang="en-US" sz="1400" dirty="0" err="1" smtClean="0">
                <a:latin typeface="Myriad Pro" panose="020B0503030403020204" pitchFamily="34" charset="0"/>
              </a:rPr>
              <a:t>Zavodska</a:t>
            </a:r>
            <a:r>
              <a:rPr lang="en-US" sz="1400" dirty="0" smtClean="0">
                <a:latin typeface="Myriad Pro" panose="020B0503030403020204" pitchFamily="34" charset="0"/>
              </a:rPr>
              <a:t> St., </a:t>
            </a:r>
            <a:r>
              <a:rPr lang="en-US" sz="1400" dirty="0" err="1" smtClean="0">
                <a:latin typeface="Myriad Pro" panose="020B0503030403020204" pitchFamily="34" charset="0"/>
              </a:rPr>
              <a:t>Kamianske</a:t>
            </a:r>
            <a:r>
              <a:rPr lang="en-US" sz="1400" dirty="0" smtClean="0">
                <a:latin typeface="Myriad Pro" panose="020B0503030403020204" pitchFamily="34" charset="0"/>
              </a:rPr>
              <a:t> town, Dnipropetrovsk region </a:t>
            </a:r>
            <a:endParaRPr lang="ru-RU" sz="1400" dirty="0" smtClean="0">
              <a:latin typeface="Myriad Pro" panose="020B0503030403020204" pitchFamily="34" charset="0"/>
            </a:endParaRPr>
          </a:p>
          <a:p>
            <a:pPr marL="12065" marR="27305" algn="just">
              <a:lnSpc>
                <a:spcPct val="100000"/>
              </a:lnSpc>
              <a:spcBef>
                <a:spcPts val="105"/>
              </a:spcBef>
              <a:tabLst>
                <a:tab pos="184785" algn="l"/>
                <a:tab pos="185420" algn="l"/>
              </a:tabLst>
            </a:pPr>
            <a:endParaRPr lang="ru-RU" sz="1600" dirty="0" smtClean="0">
              <a:latin typeface="Myriad Pro" panose="020B0503030403020204" pitchFamily="34" charset="0"/>
            </a:endParaRPr>
          </a:p>
          <a:p>
            <a:pPr marL="12065" marR="27305" algn="just">
              <a:lnSpc>
                <a:spcPct val="100000"/>
              </a:lnSpc>
              <a:spcBef>
                <a:spcPts val="105"/>
              </a:spcBef>
              <a:tabLst>
                <a:tab pos="184785" algn="l"/>
                <a:tab pos="185420" algn="l"/>
              </a:tabLst>
            </a:pPr>
            <a:r>
              <a:rPr lang="en-US" sz="1400" dirty="0">
                <a:latin typeface="Myriad Pro" panose="020B0503030403020204" pitchFamily="34" charset="0"/>
              </a:rPr>
              <a:t>The </a:t>
            </a:r>
            <a:r>
              <a:rPr lang="en-US" sz="1400" dirty="0" smtClean="0">
                <a:latin typeface="Myriad Pro" panose="020B0503030403020204" pitchFamily="34" charset="0"/>
              </a:rPr>
              <a:t>object </a:t>
            </a:r>
            <a:r>
              <a:rPr lang="en-US" sz="1400" dirty="0">
                <a:latin typeface="Myriad Pro" panose="020B0503030403020204" pitchFamily="34" charset="0"/>
              </a:rPr>
              <a:t>is </a:t>
            </a:r>
            <a:r>
              <a:rPr lang="en-US" sz="1400" dirty="0" smtClean="0">
                <a:latin typeface="Myriad Pro" panose="020B0503030403020204" pitchFamily="34" charset="0"/>
              </a:rPr>
              <a:t>a two-</a:t>
            </a:r>
            <a:r>
              <a:rPr lang="en-US" sz="1400" dirty="0" err="1" smtClean="0">
                <a:latin typeface="Myriad Pro" panose="020B0503030403020204" pitchFamily="34" charset="0"/>
              </a:rPr>
              <a:t>storey</a:t>
            </a:r>
            <a:r>
              <a:rPr lang="en-US" sz="1400" dirty="0" smtClean="0">
                <a:latin typeface="Myriad Pro" panose="020B0503030403020204" pitchFamily="34" charset="0"/>
              </a:rPr>
              <a:t> building of club </a:t>
            </a:r>
            <a:r>
              <a:rPr lang="en-US" sz="1400" dirty="0">
                <a:latin typeface="Myriad Pro" panose="020B0503030403020204" pitchFamily="34" charset="0"/>
              </a:rPr>
              <a:t>with a total area of 757.5 </a:t>
            </a:r>
            <a:r>
              <a:rPr lang="en-US" sz="1400" dirty="0" smtClean="0">
                <a:latin typeface="Myriad Pro" panose="020B0503030403020204" pitchFamily="34" charset="0"/>
              </a:rPr>
              <a:t>sq. m.; (foundation - slag concrete; walls – cinder block; </a:t>
            </a:r>
            <a:r>
              <a:rPr lang="en-US" sz="1400" dirty="0">
                <a:latin typeface="Myriad Pro" panose="020B0503030403020204" pitchFamily="34" charset="0"/>
              </a:rPr>
              <a:t>floor - ½ metal slabs, ½ boards, slate roof</a:t>
            </a:r>
            <a:r>
              <a:rPr lang="en-US" sz="1400" dirty="0" smtClean="0">
                <a:latin typeface="Myriad Pro" panose="020B0503030403020204" pitchFamily="34" charset="0"/>
              </a:rPr>
              <a:t>); annex (slag </a:t>
            </a:r>
            <a:r>
              <a:rPr lang="en-US" sz="1400" dirty="0">
                <a:latin typeface="Myriad Pro" panose="020B0503030403020204" pitchFamily="34" charset="0"/>
              </a:rPr>
              <a:t>concrete foundation, </a:t>
            </a:r>
            <a:r>
              <a:rPr lang="en-US" sz="1400" dirty="0" smtClean="0">
                <a:latin typeface="Myriad Pro" panose="020B0503030403020204" pitchFamily="34" charset="0"/>
              </a:rPr>
              <a:t>cinder block walls</a:t>
            </a:r>
            <a:r>
              <a:rPr lang="en-US" sz="1400" dirty="0">
                <a:latin typeface="Myriad Pro" panose="020B0503030403020204" pitchFamily="34" charset="0"/>
              </a:rPr>
              <a:t>, concrete floor, slate roof), and </a:t>
            </a:r>
            <a:r>
              <a:rPr lang="en-US" sz="1400" dirty="0" smtClean="0">
                <a:latin typeface="Myriad Pro" panose="020B0503030403020204" pitchFamily="34" charset="0"/>
              </a:rPr>
              <a:t>slag concrete porches. </a:t>
            </a:r>
            <a:r>
              <a:rPr lang="en-US" sz="1400" dirty="0">
                <a:latin typeface="Myriad Pro" panose="020B0503030403020204" pitchFamily="34" charset="0"/>
              </a:rPr>
              <a:t>The club building contains foyer, </a:t>
            </a:r>
            <a:r>
              <a:rPr lang="en-US" sz="1400" dirty="0" smtClean="0">
                <a:latin typeface="Myriad Pro" panose="020B0503030403020204" pitchFamily="34" charset="0"/>
              </a:rPr>
              <a:t>hall, rooms</a:t>
            </a:r>
            <a:r>
              <a:rPr lang="en-US" sz="1400" dirty="0">
                <a:latin typeface="Myriad Pro" panose="020B0503030403020204" pitchFamily="34" charset="0"/>
              </a:rPr>
              <a:t>, scenery </a:t>
            </a:r>
            <a:r>
              <a:rPr lang="en-US" sz="1400" dirty="0" smtClean="0">
                <a:latin typeface="Myriad Pro" panose="020B0503030403020204" pitchFamily="34" charset="0"/>
              </a:rPr>
              <a:t>storages </a:t>
            </a:r>
            <a:r>
              <a:rPr lang="en-US" sz="1400" dirty="0">
                <a:latin typeface="Myriad Pro" panose="020B0503030403020204" pitchFamily="34" charset="0"/>
              </a:rPr>
              <a:t>and </a:t>
            </a:r>
            <a:r>
              <a:rPr lang="en-US" sz="1400" dirty="0" smtClean="0">
                <a:latin typeface="Myriad Pro" panose="020B0503030403020204" pitchFamily="34" charset="0"/>
              </a:rPr>
              <a:t>etc. </a:t>
            </a:r>
          </a:p>
          <a:p>
            <a:pPr marL="12065" marR="27305" algn="just">
              <a:lnSpc>
                <a:spcPct val="100000"/>
              </a:lnSpc>
              <a:spcBef>
                <a:spcPts val="105"/>
              </a:spcBef>
              <a:tabLst>
                <a:tab pos="184785" algn="l"/>
                <a:tab pos="185420" algn="l"/>
              </a:tabLst>
            </a:pPr>
            <a:r>
              <a:rPr lang="en-US" sz="1400" dirty="0" smtClean="0">
                <a:latin typeface="Myriad Pro" panose="020B0503030403020204" pitchFamily="34" charset="0"/>
              </a:rPr>
              <a:t>State </a:t>
            </a:r>
            <a:r>
              <a:rPr lang="en-US" sz="1400" dirty="0">
                <a:latin typeface="Myriad Pro" panose="020B0503030403020204" pitchFamily="34" charset="0"/>
              </a:rPr>
              <a:t>registration of the property right </a:t>
            </a:r>
            <a:r>
              <a:rPr lang="en-US" sz="1400" dirty="0" smtClean="0">
                <a:latin typeface="Myriad Pro" panose="020B0503030403020204" pitchFamily="34" charset="0"/>
              </a:rPr>
              <a:t>dated 04.05.2017</a:t>
            </a:r>
            <a:r>
              <a:rPr lang="en-US" sz="1400" dirty="0">
                <a:latin typeface="Myriad Pro" panose="020B0503030403020204" pitchFamily="34" charset="0"/>
              </a:rPr>
              <a:t>, registration number of the real estate object - 1242246312104.</a:t>
            </a:r>
            <a:endParaRPr lang="ru-RU" sz="1400" dirty="0">
              <a:latin typeface="Myriad Pro" panose="020B0503030403020204" pitchFamily="34" charset="0"/>
            </a:endParaRPr>
          </a:p>
        </p:txBody>
      </p:sp>
      <p:sp>
        <p:nvSpPr>
          <p:cNvPr id="26" name="object 26"/>
          <p:cNvSpPr txBox="1">
            <a:spLocks noGrp="1"/>
          </p:cNvSpPr>
          <p:nvPr>
            <p:ph type="title"/>
          </p:nvPr>
        </p:nvSpPr>
        <p:spPr>
          <a:xfrm>
            <a:off x="488504" y="548680"/>
            <a:ext cx="6549643" cy="443711"/>
          </a:xfrm>
          <a:prstGeom prst="rect">
            <a:avLst/>
          </a:prstGeom>
        </p:spPr>
        <p:txBody>
          <a:bodyPr vert="horz" wrap="square" lIns="0" tIns="12700" rIns="0" bIns="0" rtlCol="0">
            <a:spAutoFit/>
          </a:bodyPr>
          <a:lstStyle/>
          <a:p>
            <a:pPr marL="12700">
              <a:lnSpc>
                <a:spcPct val="100000"/>
              </a:lnSpc>
              <a:spcBef>
                <a:spcPts val="100"/>
              </a:spcBef>
            </a:pPr>
            <a:r>
              <a:rPr lang="en-US" sz="2800" b="0" spc="-60" dirty="0">
                <a:latin typeface="Myriad Pro" panose="020B0503030403020204" pitchFamily="34" charset="0"/>
                <a:cs typeface="Arial"/>
              </a:rPr>
              <a:t>Club </a:t>
            </a:r>
            <a:r>
              <a:rPr lang="en-US" sz="2800" b="0" spc="-60" dirty="0" smtClean="0">
                <a:latin typeface="Myriad Pro" panose="020B0503030403020204" pitchFamily="34" charset="0"/>
                <a:cs typeface="Arial"/>
              </a:rPr>
              <a:t>Building</a:t>
            </a:r>
            <a:endParaRPr sz="2800" b="0" spc="-5" dirty="0">
              <a:latin typeface="Myriad Pro" panose="020B0503030403020204" pitchFamily="34" charset="0"/>
              <a:cs typeface="Arial"/>
            </a:endParaRPr>
          </a:p>
        </p:txBody>
      </p:sp>
      <p:pic>
        <p:nvPicPr>
          <p:cNvPr id="27" name="Рисунок 26"/>
          <p:cNvPicPr>
            <a:picLocks noChangeAspect="1"/>
          </p:cNvPicPr>
          <p:nvPr/>
        </p:nvPicPr>
        <p:blipFill>
          <a:blip r:embed="rId6"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95745" y="5040201"/>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1066800" y="5409891"/>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smtClean="0">
                <a:latin typeface="Myriad Pro" panose="020B0503030403020204" pitchFamily="34" charset="0"/>
              </a:rPr>
              <a:t>₴</a:t>
            </a:r>
            <a:r>
              <a:rPr lang="uk-UA" sz="1400" b="1" dirty="0" smtClean="0">
                <a:latin typeface="Myriad Pro" panose="020B0503030403020204" pitchFamily="34" charset="0"/>
              </a:rPr>
              <a:t> </a:t>
            </a:r>
            <a:r>
              <a:rPr lang="en-US" sz="1400" b="1" dirty="0">
                <a:latin typeface="Myriad Pro" panose="020B0503030403020204" pitchFamily="34" charset="0"/>
              </a:rPr>
              <a:t>287 355</a:t>
            </a:r>
            <a:endParaRPr lang="ru-RU" sz="1100" b="1" dirty="0">
              <a:latin typeface="Myriad Pro" panose="020B0503030403020204" pitchFamily="34" charset="0"/>
            </a:endParaRPr>
          </a:p>
        </p:txBody>
      </p:sp>
      <p:pic>
        <p:nvPicPr>
          <p:cNvPr id="35" name="Рисунок 3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83421" y="4930906"/>
            <a:ext cx="514922" cy="514922"/>
          </a:xfrm>
          <a:prstGeom prst="rect">
            <a:avLst/>
          </a:prstGeom>
        </p:spPr>
      </p:pic>
      <p:sp>
        <p:nvSpPr>
          <p:cNvPr id="24" name="object 8"/>
          <p:cNvSpPr txBox="1"/>
          <p:nvPr/>
        </p:nvSpPr>
        <p:spPr>
          <a:xfrm>
            <a:off x="2887310" y="5021118"/>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5" name="Рисунок 2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97811" y="4928634"/>
            <a:ext cx="486502" cy="486502"/>
          </a:xfrm>
          <a:prstGeom prst="rect">
            <a:avLst/>
          </a:prstGeom>
        </p:spPr>
      </p:pic>
      <p:sp>
        <p:nvSpPr>
          <p:cNvPr id="29" name="object 23"/>
          <p:cNvSpPr txBox="1"/>
          <p:nvPr/>
        </p:nvSpPr>
        <p:spPr>
          <a:xfrm>
            <a:off x="3373812" y="5412694"/>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a:latin typeface="Myriad Pro" panose="020B0503030403020204" pitchFamily="34" charset="0"/>
              </a:rPr>
              <a:t>28</a:t>
            </a:r>
            <a:r>
              <a:rPr lang="uk-UA" sz="1400" b="1" dirty="0">
                <a:latin typeface="Myriad Pro" panose="020B0503030403020204" pitchFamily="34" charset="0"/>
              </a:rPr>
              <a:t>.08.2020</a:t>
            </a:r>
            <a:endParaRPr lang="ru-RU" sz="1100" b="1" dirty="0">
              <a:latin typeface="Myriad Pro" panose="020B0503030403020204" pitchFamily="34" charset="0"/>
            </a:endParaRPr>
          </a:p>
        </p:txBody>
      </p:sp>
      <p:sp>
        <p:nvSpPr>
          <p:cNvPr id="30" name="Скругленный прямоугольник 29">
            <a:hlinkClick r:id="rId9"/>
          </p:cNvPr>
          <p:cNvSpPr/>
          <p:nvPr/>
        </p:nvSpPr>
        <p:spPr>
          <a:xfrm>
            <a:off x="556666" y="5925823"/>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9"/>
          </p:cNvPr>
          <p:cNvPicPr>
            <a:picLocks noChangeAspect="1"/>
          </p:cNvPicPr>
          <p:nvPr/>
        </p:nvPicPr>
        <p:blipFill>
          <a:blip r:embed="rId10" cstate="print">
            <a:lum bright="70000" contrast="-70000"/>
            <a:extLst>
              <a:ext uri="{28A0092B-C50C-407E-A947-70E740481C1C}">
                <a14:useLocalDpi xmlns:a14="http://schemas.microsoft.com/office/drawing/2010/main" xmlns="" val="0"/>
              </a:ext>
            </a:extLst>
          </a:blip>
          <a:stretch>
            <a:fillRect/>
          </a:stretch>
        </p:blipFill>
        <p:spPr>
          <a:xfrm>
            <a:off x="595745" y="6007789"/>
            <a:ext cx="387440" cy="387440"/>
          </a:xfrm>
          <a:prstGeom prst="rect">
            <a:avLst/>
          </a:prstGeom>
          <a:noFill/>
          <a:ln>
            <a:noFill/>
          </a:ln>
        </p:spPr>
      </p:pic>
      <p:sp>
        <p:nvSpPr>
          <p:cNvPr id="32" name="Скругленный прямоугольник 31">
            <a:hlinkClick r:id="rId11"/>
          </p:cNvPr>
          <p:cNvSpPr/>
          <p:nvPr/>
        </p:nvSpPr>
        <p:spPr>
          <a:xfrm>
            <a:off x="2885042"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1"/>
          </p:cNvPr>
          <p:cNvPicPr>
            <a:picLocks noChangeAspect="1"/>
          </p:cNvPicPr>
          <p:nvPr/>
        </p:nvPicPr>
        <p:blipFill>
          <a:blip r:embed="rId12"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3074" name="Picture 2" descr="https://privatization.gov.ua/wp-content/uploads/2020/01/UA-AR-P-2020-01-11-000003-1_1-scaled.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135621" y="1841662"/>
            <a:ext cx="4776960" cy="31785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502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dirty="0"/>
            </a:p>
          </p:txBody>
        </p:sp>
      </p:grpSp>
      <p:sp>
        <p:nvSpPr>
          <p:cNvPr id="6" name="object 6"/>
          <p:cNvSpPr/>
          <p:nvPr/>
        </p:nvSpPr>
        <p:spPr>
          <a:xfrm>
            <a:off x="0" y="390143"/>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dirty="0"/>
          </a:p>
        </p:txBody>
      </p:sp>
      <p:sp>
        <p:nvSpPr>
          <p:cNvPr id="8" name="object 8"/>
          <p:cNvSpPr txBox="1"/>
          <p:nvPr/>
        </p:nvSpPr>
        <p:spPr>
          <a:xfrm>
            <a:off x="556666" y="1202845"/>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smtClean="0">
                <a:solidFill>
                  <a:srgbClr val="2C5FB0"/>
                </a:solidFill>
                <a:latin typeface="Myriad Pro" panose="020B0503030403020204" pitchFamily="34" charset="0"/>
                <a:cs typeface="RobotoRegular"/>
              </a:rPr>
              <a:t>Key specifications of the object </a:t>
            </a:r>
            <a:endParaRPr lang="en-US" sz="1000" dirty="0" smtClean="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184034"/>
            <a:ext cx="357734" cy="386744"/>
          </a:xfrm>
          <a:prstGeom prst="rect">
            <a:avLst/>
          </a:prstGeom>
          <a:blipFill>
            <a:blip r:embed="rId3" cstate="print"/>
            <a:stretch>
              <a:fillRect/>
            </a:stretch>
          </a:blipFill>
        </p:spPr>
        <p:txBody>
          <a:bodyPr wrap="square" lIns="0" tIns="0" rIns="0" bIns="0" rtlCol="0"/>
          <a:lstStyle/>
          <a:p>
            <a:endParaRPr dirty="0"/>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smtClean="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4" cstate="print"/>
            <a:stretch>
              <a:fillRect/>
            </a:stretch>
          </a:blipFill>
        </p:spPr>
        <p:txBody>
          <a:bodyPr wrap="square" lIns="0" tIns="0" rIns="0" bIns="0" rtlCol="0"/>
          <a:lstStyle/>
          <a:p>
            <a:endParaRPr dirty="0"/>
          </a:p>
        </p:txBody>
      </p:sp>
      <p:sp>
        <p:nvSpPr>
          <p:cNvPr id="23" name="object 23"/>
          <p:cNvSpPr txBox="1"/>
          <p:nvPr/>
        </p:nvSpPr>
        <p:spPr>
          <a:xfrm>
            <a:off x="556666" y="1813878"/>
            <a:ext cx="4254723" cy="3309239"/>
          </a:xfrm>
          <a:prstGeom prst="rect">
            <a:avLst/>
          </a:prstGeom>
        </p:spPr>
        <p:txBody>
          <a:bodyPr vert="horz" wrap="square" lIns="0" tIns="13335" rIns="0" bIns="0" rtlCol="0">
            <a:spAutoFit/>
          </a:bodyPr>
          <a:lstStyle/>
          <a:p>
            <a:pPr marL="12065" marR="27305" algn="just">
              <a:lnSpc>
                <a:spcPct val="100000"/>
              </a:lnSpc>
              <a:spcBef>
                <a:spcPts val="105"/>
              </a:spcBef>
              <a:tabLst>
                <a:tab pos="184785" algn="l"/>
                <a:tab pos="185420" algn="l"/>
              </a:tabLst>
            </a:pPr>
            <a:r>
              <a:rPr lang="en-US" sz="1400" b="1" dirty="0" err="1" smtClean="0">
                <a:latin typeface="Myriad Pro" panose="020B0503030403020204" pitchFamily="34" charset="0"/>
              </a:rPr>
              <a:t>Adress</a:t>
            </a:r>
            <a:r>
              <a:rPr lang="uk-UA" sz="1400" dirty="0" smtClean="0">
                <a:latin typeface="Myriad Pro" panose="020B0503030403020204" pitchFamily="34" charset="0"/>
              </a:rPr>
              <a:t>:</a:t>
            </a:r>
            <a:r>
              <a:rPr lang="en-US" sz="1400" dirty="0" smtClean="0">
                <a:latin typeface="Myriad Pro" panose="020B0503030403020204" pitchFamily="34" charset="0"/>
              </a:rPr>
              <a:t> 6, </a:t>
            </a:r>
            <a:r>
              <a:rPr lang="en-US" sz="1400" dirty="0" err="1" smtClean="0">
                <a:latin typeface="Myriad Pro" panose="020B0503030403020204" pitchFamily="34" charset="0"/>
              </a:rPr>
              <a:t>Zavodska</a:t>
            </a:r>
            <a:r>
              <a:rPr lang="en-US" sz="1400" dirty="0" smtClean="0">
                <a:latin typeface="Myriad Pro" panose="020B0503030403020204" pitchFamily="34" charset="0"/>
              </a:rPr>
              <a:t> St., Luka village, </a:t>
            </a:r>
            <a:r>
              <a:rPr lang="en-US" sz="1400" dirty="0" err="1" smtClean="0">
                <a:latin typeface="Myriad Pro" panose="020B0503030403020204" pitchFamily="34" charset="0"/>
              </a:rPr>
              <a:t>Tarashchanskyi</a:t>
            </a:r>
            <a:r>
              <a:rPr lang="en-US" sz="1400" dirty="0" smtClean="0">
                <a:latin typeface="Myriad Pro" panose="020B0503030403020204" pitchFamily="34" charset="0"/>
              </a:rPr>
              <a:t> district, Kyiv region</a:t>
            </a:r>
          </a:p>
          <a:p>
            <a:pPr marL="12065" marR="27305">
              <a:lnSpc>
                <a:spcPct val="100000"/>
              </a:lnSpc>
              <a:spcBef>
                <a:spcPts val="105"/>
              </a:spcBef>
              <a:tabLst>
                <a:tab pos="184785" algn="l"/>
                <a:tab pos="185420" algn="l"/>
              </a:tabLst>
            </a:pPr>
            <a:r>
              <a:rPr lang="uk-UA" sz="1400" dirty="0" smtClean="0">
                <a:latin typeface="Myriad Pro" panose="020B0503030403020204" pitchFamily="34" charset="0"/>
              </a:rPr>
              <a:t> </a:t>
            </a:r>
            <a:endParaRPr lang="ru-RU" sz="1400" dirty="0">
              <a:latin typeface="Myriad Pro" panose="020B0503030403020204" pitchFamily="34" charset="0"/>
            </a:endParaRPr>
          </a:p>
          <a:p>
            <a:pPr marL="12065" marR="27305" algn="just">
              <a:lnSpc>
                <a:spcPct val="100000"/>
              </a:lnSpc>
              <a:spcBef>
                <a:spcPts val="105"/>
              </a:spcBef>
              <a:tabLst>
                <a:tab pos="184785" algn="l"/>
                <a:tab pos="185420" algn="l"/>
              </a:tabLst>
            </a:pPr>
            <a:r>
              <a:rPr lang="en-US" sz="1400" dirty="0" smtClean="0">
                <a:latin typeface="Myriad Pro" panose="020B0503030403020204" pitchFamily="34" charset="0"/>
              </a:rPr>
              <a:t>Canteen’s premises with a total area of 430.1 sq. m. that don’t include in the authorized capital of JSC “</a:t>
            </a:r>
            <a:r>
              <a:rPr lang="en-US" sz="1400" dirty="0" err="1" smtClean="0">
                <a:latin typeface="Myriad Pro" panose="020B0503030403020204" pitchFamily="34" charset="0"/>
              </a:rPr>
              <a:t>Luchanskyi</a:t>
            </a:r>
            <a:r>
              <a:rPr lang="en-US" sz="1400" dirty="0" smtClean="0">
                <a:latin typeface="Myriad Pro" panose="020B0503030403020204" pitchFamily="34" charset="0"/>
              </a:rPr>
              <a:t> Sugar Plant”.  Year of construction – 1924. It’s a one-storey  building. Main construction elements: foundation – quarried stone; walls – slag, coated with brick; partitions – wooden boards; overlapping – wooden beams; wooden roll; floor – asbestos and plywood; openings – wood.</a:t>
            </a:r>
          </a:p>
          <a:p>
            <a:pPr marL="12065" marR="27305" algn="just">
              <a:lnSpc>
                <a:spcPct val="100000"/>
              </a:lnSpc>
              <a:spcBef>
                <a:spcPts val="105"/>
              </a:spcBef>
              <a:tabLst>
                <a:tab pos="184785" algn="l"/>
                <a:tab pos="185420" algn="l"/>
              </a:tabLst>
            </a:pPr>
            <a:r>
              <a:rPr lang="en-US" sz="1400" dirty="0" smtClean="0">
                <a:latin typeface="Myriad Pro" panose="020B0503030403020204" pitchFamily="34" charset="0"/>
              </a:rPr>
              <a:t>Elements of engineering infrastructure: water heating; electricity supply; gas supply.</a:t>
            </a:r>
          </a:p>
          <a:p>
            <a:pPr marL="12065" marR="27305">
              <a:lnSpc>
                <a:spcPct val="100000"/>
              </a:lnSpc>
              <a:spcBef>
                <a:spcPts val="105"/>
              </a:spcBef>
              <a:tabLst>
                <a:tab pos="184785" algn="l"/>
                <a:tab pos="185420" algn="l"/>
              </a:tabLst>
            </a:pPr>
            <a:endParaRPr lang="en-US" sz="1400" dirty="0" smtClean="0">
              <a:latin typeface="Myriad Pro" panose="020B0503030403020204" pitchFamily="34" charset="0"/>
            </a:endParaRPr>
          </a:p>
          <a:p>
            <a:pPr marL="12065" marR="27305">
              <a:lnSpc>
                <a:spcPct val="100000"/>
              </a:lnSpc>
              <a:spcBef>
                <a:spcPts val="105"/>
              </a:spcBef>
              <a:tabLst>
                <a:tab pos="184785" algn="l"/>
                <a:tab pos="185420" algn="l"/>
              </a:tabLst>
            </a:pPr>
            <a:endParaRPr lang="uk-UA" sz="1400" dirty="0">
              <a:latin typeface="Myriad Pro" panose="020B0503030403020204" pitchFamily="34" charset="0"/>
            </a:endParaRPr>
          </a:p>
        </p:txBody>
      </p:sp>
      <p:sp>
        <p:nvSpPr>
          <p:cNvPr id="26" name="object 26"/>
          <p:cNvSpPr txBox="1">
            <a:spLocks noGrp="1"/>
          </p:cNvSpPr>
          <p:nvPr>
            <p:ph type="title"/>
          </p:nvPr>
        </p:nvSpPr>
        <p:spPr>
          <a:xfrm>
            <a:off x="533400" y="533400"/>
            <a:ext cx="6391701" cy="443711"/>
          </a:xfrm>
          <a:prstGeom prst="rect">
            <a:avLst/>
          </a:prstGeom>
        </p:spPr>
        <p:txBody>
          <a:bodyPr vert="horz" wrap="square" lIns="0" tIns="12700" rIns="0" bIns="0" rtlCol="0">
            <a:spAutoFit/>
          </a:bodyPr>
          <a:lstStyle/>
          <a:p>
            <a:pPr marL="12700">
              <a:lnSpc>
                <a:spcPct val="100000"/>
              </a:lnSpc>
              <a:spcBef>
                <a:spcPts val="100"/>
              </a:spcBef>
            </a:pPr>
            <a:r>
              <a:rPr lang="en-US" sz="2800" b="0" spc="-60" dirty="0" smtClean="0">
                <a:latin typeface="Myriad Pro" panose="020B0503030403020204" pitchFamily="34" charset="0"/>
                <a:cs typeface="Arial"/>
              </a:rPr>
              <a:t>Canteen’s non-residential premises</a:t>
            </a:r>
            <a:endParaRPr sz="2800" b="0" spc="-5" dirty="0">
              <a:latin typeface="Myriad Pro" panose="020B0503030403020204" pitchFamily="34" charset="0"/>
              <a:cs typeface="Arial"/>
            </a:endParaRPr>
          </a:p>
        </p:txBody>
      </p:sp>
      <p:pic>
        <p:nvPicPr>
          <p:cNvPr id="27" name="Рисунок 26"/>
          <p:cNvPicPr>
            <a:picLocks noChangeAspect="1"/>
          </p:cNvPicPr>
          <p:nvPr/>
        </p:nvPicPr>
        <p:blipFill>
          <a:blip r:embed="rId5"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smtClean="0">
                <a:latin typeface="Myriad Pro" panose="020B0503030403020204" pitchFamily="34" charset="0"/>
              </a:rPr>
              <a:t>State</a:t>
            </a:r>
          </a:p>
          <a:p>
            <a:r>
              <a:rPr lang="en-US" sz="1200" b="1" cap="all" spc="300" dirty="0" smtClean="0">
                <a:latin typeface="Myriad Pro" panose="020B0503030403020204" pitchFamily="34" charset="0"/>
              </a:rPr>
              <a:t>Property</a:t>
            </a:r>
          </a:p>
          <a:p>
            <a:r>
              <a:rPr lang="en-US" sz="1200" b="1" cap="all" spc="300" dirty="0" smtClean="0">
                <a:latin typeface="Myriad Pro" panose="020B0503030403020204" pitchFamily="34" charset="0"/>
              </a:rPr>
              <a:t>Fund</a:t>
            </a:r>
          </a:p>
          <a:p>
            <a:r>
              <a:rPr lang="en-US" sz="1200" b="1" cap="all" spc="300" dirty="0" smtClean="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14787" y="5365416"/>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smtClean="0">
                <a:solidFill>
                  <a:srgbClr val="2C5FB0"/>
                </a:solidFill>
                <a:latin typeface="Myriad Pro" panose="020B0503030403020204" pitchFamily="34" charset="0"/>
                <a:cs typeface="RobotoRegular"/>
              </a:rPr>
              <a:t>Opening price</a:t>
            </a:r>
            <a:endParaRPr lang="en-US" sz="1000" dirty="0" smtClean="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875452" y="5663195"/>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a:latin typeface="Myriad Pro" panose="020B0503030403020204" pitchFamily="34" charset="0"/>
              </a:rPr>
              <a:t>	</a:t>
            </a:r>
            <a:r>
              <a:rPr lang="en-US" sz="1400" b="1" dirty="0">
                <a:latin typeface="Myriad Pro" panose="020B0503030403020204" pitchFamily="34" charset="0"/>
              </a:rPr>
              <a:t>₴370 200</a:t>
            </a:r>
          </a:p>
        </p:txBody>
      </p:sp>
      <p:pic>
        <p:nvPicPr>
          <p:cNvPr id="35" name="Рисунок 3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1135" y="5290279"/>
            <a:ext cx="514922" cy="514922"/>
          </a:xfrm>
          <a:prstGeom prst="rect">
            <a:avLst/>
          </a:prstGeom>
        </p:spPr>
      </p:pic>
      <p:sp>
        <p:nvSpPr>
          <p:cNvPr id="25" name="object 8"/>
          <p:cNvSpPr txBox="1"/>
          <p:nvPr/>
        </p:nvSpPr>
        <p:spPr>
          <a:xfrm>
            <a:off x="2917058" y="5302964"/>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smtClean="0">
                <a:solidFill>
                  <a:srgbClr val="2C5FB0"/>
                </a:solidFill>
                <a:latin typeface="Myriad Pro" panose="020B0503030403020204" pitchFamily="34" charset="0"/>
                <a:cs typeface="RobotoRegular"/>
              </a:rPr>
              <a:t>Auction date</a:t>
            </a:r>
            <a:endParaRPr lang="en-US" dirty="0" smtClean="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9" name="Рисунок 2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796891" y="5276212"/>
            <a:ext cx="486502" cy="486502"/>
          </a:xfrm>
          <a:prstGeom prst="rect">
            <a:avLst/>
          </a:prstGeom>
        </p:spPr>
      </p:pic>
      <p:sp>
        <p:nvSpPr>
          <p:cNvPr id="30" name="object 23"/>
          <p:cNvSpPr txBox="1"/>
          <p:nvPr/>
        </p:nvSpPr>
        <p:spPr>
          <a:xfrm>
            <a:off x="3301211" y="5635671"/>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smtClean="0">
                <a:latin typeface="Myriad Pro" panose="020B0503030403020204" pitchFamily="34" charset="0"/>
              </a:rPr>
              <a:t>31</a:t>
            </a:r>
            <a:r>
              <a:rPr lang="uk-UA" sz="1400" b="1" dirty="0" smtClean="0">
                <a:latin typeface="Myriad Pro" panose="020B0503030403020204" pitchFamily="34" charset="0"/>
              </a:rPr>
              <a:t>.08.2020</a:t>
            </a:r>
            <a:endParaRPr lang="ru-RU" sz="1100" b="1" dirty="0">
              <a:latin typeface="Myriad Pro" panose="020B0503030403020204" pitchFamily="34" charset="0"/>
            </a:endParaRPr>
          </a:p>
        </p:txBody>
      </p:sp>
      <p:sp>
        <p:nvSpPr>
          <p:cNvPr id="24" name="Скругленный прямоугольник 23">
            <a:hlinkClick r:id="rId8"/>
          </p:cNvPr>
          <p:cNvSpPr/>
          <p:nvPr/>
        </p:nvSpPr>
        <p:spPr>
          <a:xfrm>
            <a:off x="556666" y="5989544"/>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smtClean="0">
                <a:latin typeface="Myriad Pro" panose="020B0503030403020204" pitchFamily="34" charset="0"/>
              </a:rPr>
              <a:t>Take part</a:t>
            </a:r>
            <a:r>
              <a:rPr lang="ru-RU" sz="1200" u="sng" dirty="0" smtClean="0">
                <a:latin typeface="Myriad Pro" panose="020B0503030403020204" pitchFamily="34" charset="0"/>
              </a:rPr>
              <a:t> </a:t>
            </a:r>
            <a:r>
              <a:rPr lang="en-US" sz="1200" u="sng" dirty="0" smtClean="0">
                <a:latin typeface="Myriad Pro" panose="020B0503030403020204" pitchFamily="34" charset="0"/>
              </a:rPr>
              <a:t>in </a:t>
            </a:r>
          </a:p>
          <a:p>
            <a:pPr algn="ctr"/>
            <a:r>
              <a:rPr lang="en-US" sz="1200" u="sng" dirty="0" smtClean="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8"/>
          </p:cNvPr>
          <p:cNvPicPr>
            <a:picLocks noChangeAspect="1"/>
          </p:cNvPicPr>
          <p:nvPr/>
        </p:nvPicPr>
        <p:blipFill>
          <a:blip r:embed="rId9" cstate="print">
            <a:lum bright="70000" contrast="-70000"/>
            <a:extLst>
              <a:ext uri="{BEBA8EAE-BF5A-486C-A8C5-ECC9F3942E4B}">
                <a14:imgProps xmlns:a14="http://schemas.microsoft.com/office/drawing/2010/main" xmlns="">
                  <a14:imgLayer r:embed="rId10">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23938" y="6071930"/>
            <a:ext cx="387440" cy="387440"/>
          </a:xfrm>
          <a:prstGeom prst="rect">
            <a:avLst/>
          </a:prstGeom>
          <a:noFill/>
          <a:ln>
            <a:noFill/>
          </a:ln>
        </p:spPr>
      </p:pic>
      <p:sp>
        <p:nvSpPr>
          <p:cNvPr id="32" name="Скругленный прямоугольник 31">
            <a:hlinkClick r:id="rId11"/>
          </p:cNvPr>
          <p:cNvSpPr/>
          <p:nvPr/>
        </p:nvSpPr>
        <p:spPr>
          <a:xfrm>
            <a:off x="2885042" y="5989545"/>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smtClean="0">
                <a:latin typeface="Myriad Pro" panose="020B0503030403020204" pitchFamily="34" charset="0"/>
              </a:rPr>
              <a:t>Object </a:t>
            </a:r>
          </a:p>
          <a:p>
            <a:pPr algn="ctr"/>
            <a:r>
              <a:rPr lang="en-US" sz="1200" u="sng" dirty="0" smtClean="0">
                <a:latin typeface="Myriad Pro" panose="020B0503030403020204" pitchFamily="34" charset="0"/>
              </a:rPr>
              <a:t>information </a:t>
            </a:r>
            <a:endParaRPr lang="en-US" sz="1200" u="sng" dirty="0">
              <a:latin typeface="Myriad Pro" panose="020B0503030403020204" pitchFamily="34" charset="0"/>
            </a:endParaRPr>
          </a:p>
        </p:txBody>
      </p:sp>
      <p:pic>
        <p:nvPicPr>
          <p:cNvPr id="34" name="Рисунок 33">
            <a:hlinkClick r:id="rId11"/>
          </p:cNvPr>
          <p:cNvPicPr>
            <a:picLocks noChangeAspect="1"/>
          </p:cNvPicPr>
          <p:nvPr/>
        </p:nvPicPr>
        <p:blipFill>
          <a:blip r:embed="rId12" cstate="print">
            <a:lum bright="70000" contrast="-70000"/>
            <a:extLst>
              <a:ext uri="{28A0092B-C50C-407E-A947-70E740481C1C}">
                <a14:useLocalDpi xmlns:a14="http://schemas.microsoft.com/office/drawing/2010/main" xmlns="" val="0"/>
              </a:ext>
            </a:extLst>
          </a:blip>
          <a:stretch>
            <a:fillRect/>
          </a:stretch>
        </p:blipFill>
        <p:spPr>
          <a:xfrm>
            <a:off x="2984052" y="6104176"/>
            <a:ext cx="355194" cy="355194"/>
          </a:xfrm>
          <a:prstGeom prst="rect">
            <a:avLst/>
          </a:prstGeom>
        </p:spPr>
      </p:pic>
      <p:pic>
        <p:nvPicPr>
          <p:cNvPr id="1026" name="Picture 2" descr="https://prozorro.sale/thumbnail/large_ea71f8e12ef34d22b36e89de0977fdd6.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135492" y="1606216"/>
            <a:ext cx="4770377" cy="3596266"/>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2" descr="https://privatization.gov.ua/wp-content/uploads/2020/03/UA-AR-P-2020-01-08-000030-2-6.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135363" y="4124697"/>
            <a:ext cx="1445230" cy="10839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44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dirty="0"/>
            </a:p>
          </p:txBody>
        </p:sp>
      </p:grpSp>
      <p:sp>
        <p:nvSpPr>
          <p:cNvPr id="6" name="object 6"/>
          <p:cNvSpPr/>
          <p:nvPr/>
        </p:nvSpPr>
        <p:spPr>
          <a:xfrm>
            <a:off x="0" y="390143"/>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dirty="0"/>
          </a:p>
        </p:txBody>
      </p:sp>
      <p:sp>
        <p:nvSpPr>
          <p:cNvPr id="8" name="object 8"/>
          <p:cNvSpPr txBox="1"/>
          <p:nvPr/>
        </p:nvSpPr>
        <p:spPr>
          <a:xfrm>
            <a:off x="556666" y="1229441"/>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 </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219200"/>
            <a:ext cx="357734" cy="386744"/>
          </a:xfrm>
          <a:prstGeom prst="rect">
            <a:avLst/>
          </a:prstGeom>
          <a:blipFill>
            <a:blip r:embed="rId3" cstate="print"/>
            <a:stretch>
              <a:fillRect/>
            </a:stretch>
          </a:blipFill>
        </p:spPr>
        <p:txBody>
          <a:bodyPr wrap="square" lIns="0" tIns="0" rIns="0" bIns="0" rtlCol="0"/>
          <a:lstStyle/>
          <a:p>
            <a:endParaRPr dirty="0"/>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4" cstate="print"/>
            <a:stretch>
              <a:fillRect/>
            </a:stretch>
          </a:blipFill>
        </p:spPr>
        <p:txBody>
          <a:bodyPr wrap="square" lIns="0" tIns="0" rIns="0" bIns="0" rtlCol="0"/>
          <a:lstStyle/>
          <a:p>
            <a:endParaRPr dirty="0"/>
          </a:p>
        </p:txBody>
      </p:sp>
      <p:sp>
        <p:nvSpPr>
          <p:cNvPr id="23" name="object 23"/>
          <p:cNvSpPr txBox="1"/>
          <p:nvPr/>
        </p:nvSpPr>
        <p:spPr>
          <a:xfrm>
            <a:off x="576857" y="1588356"/>
            <a:ext cx="4299943" cy="3270767"/>
          </a:xfrm>
          <a:prstGeom prst="rect">
            <a:avLst/>
          </a:prstGeom>
        </p:spPr>
        <p:txBody>
          <a:bodyPr vert="horz" wrap="square" lIns="0" tIns="13335" rIns="0" bIns="0" rtlCol="0">
            <a:spAutoFit/>
          </a:bodyPr>
          <a:lstStyle/>
          <a:p>
            <a:pPr marL="12065" marR="27305" algn="just">
              <a:spcBef>
                <a:spcPts val="105"/>
              </a:spcBef>
              <a:tabLst>
                <a:tab pos="184785" algn="l"/>
                <a:tab pos="185420" algn="l"/>
              </a:tabLst>
            </a:pPr>
            <a:r>
              <a:rPr lang="en-US" sz="1400" b="1" dirty="0" smtClean="0">
                <a:latin typeface="Myriad Pro" panose="020B0503030403020204" pitchFamily="34" charset="0"/>
              </a:rPr>
              <a:t>Address: </a:t>
            </a:r>
            <a:r>
              <a:rPr lang="ru-RU" sz="1400" dirty="0" smtClean="0">
                <a:latin typeface="Myriad Pro" panose="020B0503030403020204" pitchFamily="34" charset="0"/>
              </a:rPr>
              <a:t>2б</a:t>
            </a:r>
            <a:r>
              <a:rPr lang="en-US" sz="1400" dirty="0" smtClean="0">
                <a:latin typeface="Myriad Pro" panose="020B0503030403020204" pitchFamily="34" charset="0"/>
              </a:rPr>
              <a:t>, </a:t>
            </a:r>
            <a:r>
              <a:rPr lang="en-US" sz="1400" dirty="0" err="1" smtClean="0">
                <a:latin typeface="Myriad Pro" panose="020B0503030403020204" pitchFamily="34" charset="0"/>
              </a:rPr>
              <a:t>Trudova</a:t>
            </a:r>
            <a:r>
              <a:rPr lang="en-US" sz="1400" dirty="0" smtClean="0">
                <a:latin typeface="Myriad Pro" panose="020B0503030403020204" pitchFamily="34" charset="0"/>
              </a:rPr>
              <a:t> St., </a:t>
            </a:r>
            <a:r>
              <a:rPr lang="en-US" sz="1400" dirty="0" err="1" smtClean="0">
                <a:latin typeface="Myriad Pro" panose="020B0503030403020204" pitchFamily="34" charset="0"/>
              </a:rPr>
              <a:t>Rozivka</a:t>
            </a:r>
            <a:r>
              <a:rPr lang="en-US" sz="1400" dirty="0" smtClean="0">
                <a:latin typeface="Myriad Pro" panose="020B0503030403020204" pitchFamily="34" charset="0"/>
              </a:rPr>
              <a:t> village, </a:t>
            </a:r>
            <a:r>
              <a:rPr lang="en-US" sz="1400" dirty="0" err="1" smtClean="0">
                <a:latin typeface="Myriad Pro" panose="020B0503030403020204" pitchFamily="34" charset="0"/>
              </a:rPr>
              <a:t>Uzhhorodskyi</a:t>
            </a:r>
            <a:r>
              <a:rPr lang="en-US" sz="1400" dirty="0" smtClean="0">
                <a:latin typeface="Myriad Pro" panose="020B0503030403020204" pitchFamily="34" charset="0"/>
              </a:rPr>
              <a:t> district, </a:t>
            </a:r>
            <a:r>
              <a:rPr lang="en-US" sz="1400" dirty="0" err="1" smtClean="0">
                <a:latin typeface="Myriad Pro" panose="020B0503030403020204" pitchFamily="34" charset="0"/>
              </a:rPr>
              <a:t>Zakarpattia</a:t>
            </a:r>
            <a:r>
              <a:rPr lang="en-US" sz="1400" dirty="0" smtClean="0">
                <a:latin typeface="Myriad Pro" panose="020B0503030403020204" pitchFamily="34" charset="0"/>
              </a:rPr>
              <a:t> </a:t>
            </a:r>
            <a:r>
              <a:rPr lang="en-US" sz="1400" dirty="0" smtClean="0">
                <a:latin typeface="Myriad Pro" panose="020B0503030403020204" pitchFamily="34" charset="0"/>
              </a:rPr>
              <a:t>region</a:t>
            </a:r>
            <a:endParaRPr lang="en-US" sz="1400" dirty="0">
              <a:latin typeface="Myriad Pro" panose="020B0503030403020204" pitchFamily="34" charset="0"/>
            </a:endParaRPr>
          </a:p>
          <a:p>
            <a:pPr marL="12065" marR="27305">
              <a:spcBef>
                <a:spcPts val="105"/>
              </a:spcBef>
              <a:tabLst>
                <a:tab pos="184785" algn="l"/>
                <a:tab pos="185420" algn="l"/>
              </a:tabLst>
            </a:pPr>
            <a:endParaRPr lang="ru-RU" sz="1400" b="1" dirty="0" smtClean="0">
              <a:latin typeface="Myriad Pro" panose="020B0503030403020204" pitchFamily="34" charset="0"/>
            </a:endParaRPr>
          </a:p>
          <a:p>
            <a:pPr marL="12065" marR="27305" algn="just">
              <a:spcBef>
                <a:spcPts val="105"/>
              </a:spcBef>
              <a:tabLst>
                <a:tab pos="184785" algn="l"/>
                <a:tab pos="185420" algn="l"/>
              </a:tabLst>
            </a:pPr>
            <a:r>
              <a:rPr lang="en-US" sz="1400" dirty="0" smtClean="0">
                <a:latin typeface="Myriad Pro" panose="020B0503030403020204"/>
              </a:rPr>
              <a:t>The </a:t>
            </a:r>
            <a:r>
              <a:rPr lang="en-US" sz="1400" dirty="0">
                <a:latin typeface="Myriad Pro" panose="020B0503030403020204"/>
              </a:rPr>
              <a:t>object of unfinished construction </a:t>
            </a:r>
            <a:r>
              <a:rPr lang="en-US" sz="1400" dirty="0" smtClean="0">
                <a:latin typeface="Myriad Pro" panose="020B0503030403020204"/>
              </a:rPr>
              <a:t>includes</a:t>
            </a:r>
            <a:r>
              <a:rPr lang="uk-UA" sz="1400" dirty="0" smtClean="0">
                <a:latin typeface="Myriad Pro" panose="020B0503030403020204" pitchFamily="34" charset="0"/>
              </a:rPr>
              <a:t>:</a:t>
            </a:r>
            <a:r>
              <a:rPr lang="en-US" sz="1400" dirty="0" smtClean="0">
                <a:latin typeface="Myriad Pro" panose="020B0503030403020204" pitchFamily="34" charset="0"/>
              </a:rPr>
              <a:t> a building of a sewage pumping station with a total area of</a:t>
            </a:r>
            <a:r>
              <a:rPr lang="uk-UA" sz="1400" dirty="0" smtClean="0">
                <a:latin typeface="Myriad Pro" panose="020B0503030403020204" pitchFamily="34" charset="0"/>
              </a:rPr>
              <a:t> 127</a:t>
            </a:r>
            <a:r>
              <a:rPr lang="en-US" sz="1400" dirty="0" smtClean="0">
                <a:latin typeface="Myriad Pro" panose="020B0503030403020204" pitchFamily="34" charset="0"/>
              </a:rPr>
              <a:t>.</a:t>
            </a:r>
            <a:r>
              <a:rPr lang="uk-UA" sz="1400" dirty="0" smtClean="0">
                <a:latin typeface="Myriad Pro" panose="020B0503030403020204" pitchFamily="34" charset="0"/>
              </a:rPr>
              <a:t>4 </a:t>
            </a:r>
            <a:r>
              <a:rPr lang="en-US" sz="1400" dirty="0" smtClean="0">
                <a:latin typeface="Myriad Pro" panose="020B0503030403020204" pitchFamily="34" charset="0"/>
              </a:rPr>
              <a:t>sq. m</a:t>
            </a:r>
            <a:r>
              <a:rPr lang="en-US" sz="1400" dirty="0">
                <a:latin typeface="Myriad Pro" panose="020B0503030403020204" pitchFamily="34" charset="0"/>
              </a:rPr>
              <a:t>;</a:t>
            </a:r>
            <a:r>
              <a:rPr lang="uk-UA" sz="1400" dirty="0" smtClean="0">
                <a:latin typeface="Myriad Pro" panose="020B0503030403020204" pitchFamily="34" charset="0"/>
              </a:rPr>
              <a:t> </a:t>
            </a:r>
            <a:r>
              <a:rPr lang="en-US" sz="1400" dirty="0" smtClean="0">
                <a:latin typeface="Myriad Pro" panose="020B0503030403020204" pitchFamily="34" charset="0"/>
              </a:rPr>
              <a:t>a sewer reservoir with a total area of</a:t>
            </a:r>
            <a:r>
              <a:rPr lang="uk-UA" sz="1400" dirty="0" smtClean="0">
                <a:latin typeface="Myriad Pro" panose="020B0503030403020204" pitchFamily="34" charset="0"/>
              </a:rPr>
              <a:t> 13590</a:t>
            </a:r>
            <a:r>
              <a:rPr lang="en-US" sz="1400" dirty="0" smtClean="0">
                <a:latin typeface="Myriad Pro" panose="020B0503030403020204" pitchFamily="34" charset="0"/>
              </a:rPr>
              <a:t>.</a:t>
            </a:r>
            <a:r>
              <a:rPr lang="uk-UA" sz="1400" dirty="0" smtClean="0">
                <a:latin typeface="Myriad Pro" panose="020B0503030403020204" pitchFamily="34" charset="0"/>
              </a:rPr>
              <a:t>0 </a:t>
            </a:r>
            <a:r>
              <a:rPr lang="en-US" sz="1400" dirty="0" err="1" smtClean="0">
                <a:latin typeface="Myriad Pro" panose="020B0503030403020204" pitchFamily="34" charset="0"/>
              </a:rPr>
              <a:t>sq</a:t>
            </a:r>
            <a:r>
              <a:rPr lang="uk-UA" sz="1400" dirty="0" smtClean="0">
                <a:latin typeface="Myriad Pro" panose="020B0503030403020204" pitchFamily="34" charset="0"/>
              </a:rPr>
              <a:t>.</a:t>
            </a:r>
            <a:r>
              <a:rPr lang="en-US" sz="1400" dirty="0" smtClean="0">
                <a:latin typeface="Myriad Pro" panose="020B0503030403020204" pitchFamily="34" charset="0"/>
              </a:rPr>
              <a:t> m; a distribution chamber with an area of</a:t>
            </a:r>
            <a:r>
              <a:rPr lang="uk-UA" sz="1400" dirty="0" smtClean="0">
                <a:latin typeface="Myriad Pro" panose="020B0503030403020204" pitchFamily="34" charset="0"/>
              </a:rPr>
              <a:t> 43</a:t>
            </a:r>
            <a:r>
              <a:rPr lang="en-US" sz="1400" dirty="0">
                <a:latin typeface="Myriad Pro" panose="020B0503030403020204" pitchFamily="34" charset="0"/>
              </a:rPr>
              <a:t>.</a:t>
            </a:r>
            <a:r>
              <a:rPr lang="uk-UA" sz="1400" dirty="0" smtClean="0">
                <a:latin typeface="Myriad Pro" panose="020B0503030403020204" pitchFamily="34" charset="0"/>
              </a:rPr>
              <a:t>6 </a:t>
            </a:r>
            <a:r>
              <a:rPr lang="en-US" sz="1400" dirty="0" smtClean="0">
                <a:latin typeface="Myriad Pro" panose="020B0503030403020204" pitchFamily="34" charset="0"/>
              </a:rPr>
              <a:t>sq. m</a:t>
            </a:r>
            <a:r>
              <a:rPr lang="en-US" sz="1400" dirty="0">
                <a:latin typeface="Myriad Pro" panose="020B0503030403020204" pitchFamily="34" charset="0"/>
              </a:rPr>
              <a:t>;</a:t>
            </a:r>
            <a:r>
              <a:rPr lang="uk-UA" sz="1400" dirty="0" smtClean="0">
                <a:latin typeface="Myriad Pro" panose="020B0503030403020204" pitchFamily="34" charset="0"/>
              </a:rPr>
              <a:t> </a:t>
            </a:r>
            <a:r>
              <a:rPr lang="en-US" sz="1400" dirty="0" smtClean="0">
                <a:latin typeface="Myriad Pro" panose="020B0503030403020204" pitchFamily="34" charset="0"/>
              </a:rPr>
              <a:t>a receiving chamber with an area of</a:t>
            </a:r>
            <a:r>
              <a:rPr lang="uk-UA" sz="1400" dirty="0" smtClean="0">
                <a:latin typeface="Myriad Pro" panose="020B0503030403020204" pitchFamily="34" charset="0"/>
              </a:rPr>
              <a:t> 16</a:t>
            </a:r>
            <a:r>
              <a:rPr lang="en-US" sz="1400" dirty="0">
                <a:latin typeface="Myriad Pro" panose="020B0503030403020204" pitchFamily="34" charset="0"/>
              </a:rPr>
              <a:t>.</a:t>
            </a:r>
            <a:r>
              <a:rPr lang="uk-UA" sz="1400" dirty="0" smtClean="0">
                <a:latin typeface="Myriad Pro" panose="020B0503030403020204" pitchFamily="34" charset="0"/>
              </a:rPr>
              <a:t>8 </a:t>
            </a:r>
            <a:r>
              <a:rPr lang="en-US" sz="1400" dirty="0" smtClean="0">
                <a:latin typeface="Myriad Pro" panose="020B0503030403020204" pitchFamily="34" charset="0"/>
              </a:rPr>
              <a:t>sq. m</a:t>
            </a:r>
            <a:r>
              <a:rPr lang="en-US" sz="1400" dirty="0">
                <a:latin typeface="Myriad Pro" panose="020B0503030403020204" pitchFamily="34" charset="0"/>
              </a:rPr>
              <a:t>;</a:t>
            </a:r>
            <a:r>
              <a:rPr lang="uk-UA" sz="1400" dirty="0" smtClean="0">
                <a:latin typeface="Myriad Pro" panose="020B0503030403020204" pitchFamily="34" charset="0"/>
              </a:rPr>
              <a:t> </a:t>
            </a:r>
            <a:r>
              <a:rPr lang="en-US" sz="1400" dirty="0" smtClean="0">
                <a:latin typeface="Myriad Pro" panose="020B0503030403020204" pitchFamily="34" charset="0"/>
              </a:rPr>
              <a:t>sand platforms (reservoirs) with a total area of</a:t>
            </a:r>
            <a:r>
              <a:rPr lang="uk-UA" sz="1400" dirty="0" smtClean="0">
                <a:latin typeface="Myriad Pro" panose="020B0503030403020204" pitchFamily="34" charset="0"/>
              </a:rPr>
              <a:t> 3402</a:t>
            </a:r>
            <a:r>
              <a:rPr lang="en-US" sz="1400" dirty="0">
                <a:latin typeface="Myriad Pro" panose="020B0503030403020204" pitchFamily="34" charset="0"/>
              </a:rPr>
              <a:t>.</a:t>
            </a:r>
            <a:r>
              <a:rPr lang="uk-UA" sz="1400" dirty="0" smtClean="0">
                <a:latin typeface="Myriad Pro" panose="020B0503030403020204" pitchFamily="34" charset="0"/>
              </a:rPr>
              <a:t>0 </a:t>
            </a:r>
            <a:r>
              <a:rPr lang="en-US" sz="1400" dirty="0" smtClean="0">
                <a:latin typeface="Myriad Pro" panose="020B0503030403020204" pitchFamily="34" charset="0"/>
              </a:rPr>
              <a:t>sq. m; distribution station with an area of</a:t>
            </a:r>
            <a:r>
              <a:rPr lang="uk-UA" sz="1400" dirty="0" smtClean="0">
                <a:latin typeface="Myriad Pro" panose="020B0503030403020204" pitchFamily="34" charset="0"/>
              </a:rPr>
              <a:t> 67</a:t>
            </a:r>
            <a:r>
              <a:rPr lang="en-US" sz="1400" dirty="0" smtClean="0">
                <a:latin typeface="Myriad Pro" panose="020B0503030403020204" pitchFamily="34" charset="0"/>
              </a:rPr>
              <a:t>.</a:t>
            </a:r>
            <a:r>
              <a:rPr lang="uk-UA" sz="1400" dirty="0" smtClean="0">
                <a:latin typeface="Myriad Pro" panose="020B0503030403020204" pitchFamily="34" charset="0"/>
              </a:rPr>
              <a:t>2 </a:t>
            </a:r>
            <a:r>
              <a:rPr lang="en-US" sz="1400" dirty="0" smtClean="0">
                <a:latin typeface="Myriad Pro" panose="020B0503030403020204" pitchFamily="34" charset="0"/>
              </a:rPr>
              <a:t>sq. m</a:t>
            </a:r>
            <a:r>
              <a:rPr lang="en-US" sz="1400" dirty="0">
                <a:latin typeface="Myriad Pro" panose="020B0503030403020204" pitchFamily="34" charset="0"/>
              </a:rPr>
              <a:t>;</a:t>
            </a:r>
            <a:r>
              <a:rPr lang="uk-UA" sz="1400" dirty="0" smtClean="0">
                <a:latin typeface="Myriad Pro" panose="020B0503030403020204" pitchFamily="34" charset="0"/>
              </a:rPr>
              <a:t> </a:t>
            </a:r>
            <a:r>
              <a:rPr lang="en-US" sz="1400" dirty="0" smtClean="0">
                <a:latin typeface="Myriad Pro" panose="020B0503030403020204" pitchFamily="34" charset="0"/>
              </a:rPr>
              <a:t>pumping station of domestic drain; pavement with an area of</a:t>
            </a:r>
            <a:r>
              <a:rPr lang="uk-UA" sz="1400" dirty="0" smtClean="0">
                <a:latin typeface="Myriad Pro" panose="020B0503030403020204" pitchFamily="34" charset="0"/>
              </a:rPr>
              <a:t> 594</a:t>
            </a:r>
            <a:r>
              <a:rPr lang="en-US" sz="1400" dirty="0">
                <a:latin typeface="Myriad Pro" panose="020B0503030403020204" pitchFamily="34" charset="0"/>
              </a:rPr>
              <a:t>.</a:t>
            </a:r>
            <a:r>
              <a:rPr lang="uk-UA" sz="1400" dirty="0" smtClean="0">
                <a:latin typeface="Myriad Pro" panose="020B0503030403020204" pitchFamily="34" charset="0"/>
              </a:rPr>
              <a:t>0 </a:t>
            </a:r>
            <a:r>
              <a:rPr lang="en-US" sz="1400" dirty="0" smtClean="0">
                <a:latin typeface="Myriad Pro" panose="020B0503030403020204" pitchFamily="34" charset="0"/>
              </a:rPr>
              <a:t>sq</a:t>
            </a:r>
            <a:r>
              <a:rPr lang="en-US" sz="1400" dirty="0" smtClean="0">
                <a:latin typeface="Myriad Pro" panose="020B0503030403020204" pitchFamily="34" charset="0"/>
              </a:rPr>
              <a:t>. m</a:t>
            </a:r>
            <a:r>
              <a:rPr lang="uk-UA" sz="1400" dirty="0" smtClean="0">
                <a:latin typeface="Myriad Pro" panose="020B0503030403020204" pitchFamily="34" charset="0"/>
              </a:rPr>
              <a:t>. </a:t>
            </a:r>
            <a:r>
              <a:rPr lang="en-US" sz="1400" dirty="0" smtClean="0">
                <a:latin typeface="Myriad Pro" panose="020B0503030403020204" pitchFamily="34" charset="0"/>
              </a:rPr>
              <a:t>Object is located in the industrial area on the land plot of </a:t>
            </a:r>
            <a:r>
              <a:rPr lang="uk-UA" sz="1400" dirty="0" smtClean="0">
                <a:latin typeface="Myriad Pro" panose="020B0503030403020204" pitchFamily="34" charset="0"/>
              </a:rPr>
              <a:t>3</a:t>
            </a:r>
            <a:r>
              <a:rPr lang="en-US" sz="1400" dirty="0" smtClean="0">
                <a:latin typeface="Myriad Pro" panose="020B0503030403020204" pitchFamily="34" charset="0"/>
              </a:rPr>
              <a:t>.</a:t>
            </a:r>
            <a:r>
              <a:rPr lang="uk-UA" sz="1400" dirty="0" smtClean="0">
                <a:latin typeface="Myriad Pro" panose="020B0503030403020204" pitchFamily="34" charset="0"/>
              </a:rPr>
              <a:t>64 </a:t>
            </a:r>
            <a:r>
              <a:rPr lang="en-US" sz="1400" dirty="0" smtClean="0">
                <a:latin typeface="Myriad Pro" panose="020B0503030403020204" pitchFamily="34" charset="0"/>
              </a:rPr>
              <a:t>hectares</a:t>
            </a:r>
            <a:r>
              <a:rPr lang="uk-UA" sz="1400" dirty="0" smtClean="0">
                <a:latin typeface="Myriad Pro" panose="020B0503030403020204" pitchFamily="34" charset="0"/>
              </a:rPr>
              <a:t>.</a:t>
            </a:r>
            <a:r>
              <a:rPr lang="en-US" sz="1400" dirty="0" smtClean="0">
                <a:latin typeface="Myriad Pro" panose="020B0503030403020204" pitchFamily="34" charset="0"/>
              </a:rPr>
              <a:t> </a:t>
            </a:r>
            <a:r>
              <a:rPr lang="en-US" sz="1400" dirty="0">
                <a:latin typeface="Myriad Pro" panose="020B0503030403020204"/>
              </a:rPr>
              <a:t>The </a:t>
            </a:r>
            <a:r>
              <a:rPr lang="en-US" sz="1400" dirty="0" smtClean="0">
                <a:latin typeface="Myriad Pro" panose="020B0503030403020204"/>
              </a:rPr>
              <a:t>construction </a:t>
            </a:r>
            <a:r>
              <a:rPr lang="en-US" sz="1400" dirty="0">
                <a:latin typeface="Myriad Pro" panose="020B0503030403020204"/>
              </a:rPr>
              <a:t>readiness </a:t>
            </a:r>
            <a:r>
              <a:rPr lang="en-US" sz="1400" dirty="0" smtClean="0">
                <a:latin typeface="Myriad Pro" panose="020B0503030403020204"/>
              </a:rPr>
              <a:t>is</a:t>
            </a:r>
            <a:r>
              <a:rPr lang="uk-UA" sz="1400" dirty="0" smtClean="0">
                <a:latin typeface="Myriad Pro" panose="020B0503030403020204" pitchFamily="34" charset="0"/>
              </a:rPr>
              <a:t> – 75%. </a:t>
            </a:r>
            <a:r>
              <a:rPr lang="en-US" sz="1400" dirty="0">
                <a:latin typeface="Myriad Pro" panose="020B0503030403020204" pitchFamily="34" charset="0"/>
              </a:rPr>
              <a:t>The technical condition of the object is unsatisfactory.</a:t>
            </a:r>
            <a:endParaRPr lang="uk-UA" sz="1400" dirty="0">
              <a:latin typeface="Myriad Pro" panose="020B0503030403020204" pitchFamily="34" charset="0"/>
            </a:endParaRPr>
          </a:p>
        </p:txBody>
      </p:sp>
      <p:sp>
        <p:nvSpPr>
          <p:cNvPr id="26" name="object 26"/>
          <p:cNvSpPr txBox="1">
            <a:spLocks noGrp="1"/>
          </p:cNvSpPr>
          <p:nvPr>
            <p:ph type="title"/>
          </p:nvPr>
        </p:nvSpPr>
        <p:spPr>
          <a:xfrm>
            <a:off x="655154" y="473907"/>
            <a:ext cx="6549643" cy="505267"/>
          </a:xfrm>
          <a:prstGeom prst="rect">
            <a:avLst/>
          </a:prstGeom>
        </p:spPr>
        <p:txBody>
          <a:bodyPr vert="horz" wrap="square" lIns="0" tIns="12700" rIns="0" bIns="0" rtlCol="0">
            <a:spAutoFit/>
          </a:bodyPr>
          <a:lstStyle/>
          <a:p>
            <a:pPr marL="12700">
              <a:lnSpc>
                <a:spcPct val="100000"/>
              </a:lnSpc>
              <a:spcBef>
                <a:spcPts val="100"/>
              </a:spcBef>
            </a:pPr>
            <a:r>
              <a:rPr lang="en-US" sz="3200" b="0" spc="-60" dirty="0" smtClean="0">
                <a:latin typeface="Myriad Pro" panose="020B0503030403020204" pitchFamily="34" charset="0"/>
                <a:cs typeface="Arial"/>
              </a:rPr>
              <a:t>Sewer collector</a:t>
            </a:r>
            <a:endParaRPr sz="3200" b="0" spc="-5" dirty="0">
              <a:latin typeface="Myriad Pro" panose="020B0503030403020204" pitchFamily="34" charset="0"/>
              <a:cs typeface="Arial"/>
            </a:endParaRPr>
          </a:p>
        </p:txBody>
      </p:sp>
      <p:pic>
        <p:nvPicPr>
          <p:cNvPr id="27" name="Рисунок 26"/>
          <p:cNvPicPr>
            <a:picLocks noChangeAspect="1"/>
          </p:cNvPicPr>
          <p:nvPr/>
        </p:nvPicPr>
        <p:blipFill>
          <a:blip r:embed="rId5"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95745" y="5192601"/>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792796" y="5578084"/>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a:latin typeface="Myriad Pro" panose="020B0503030403020204" pitchFamily="34" charset="0"/>
              </a:rPr>
              <a:t>	</a:t>
            </a:r>
            <a:r>
              <a:rPr lang="en-US" sz="1400" b="1" dirty="0" smtClean="0">
                <a:latin typeface="Myriad Pro" panose="020B0503030403020204" pitchFamily="34" charset="0"/>
              </a:rPr>
              <a:t>₴</a:t>
            </a:r>
            <a:r>
              <a:rPr lang="uk-UA" sz="1400" b="1" dirty="0">
                <a:latin typeface="Myriad Pro" panose="020B0503030403020204" pitchFamily="34" charset="0"/>
              </a:rPr>
              <a:t>3 526 383</a:t>
            </a:r>
            <a:endParaRPr lang="ru-RU" sz="1100" b="1" dirty="0">
              <a:latin typeface="Myriad Pro" panose="020B0503030403020204" pitchFamily="34" charset="0"/>
            </a:endParaRPr>
          </a:p>
        </p:txBody>
      </p:sp>
      <p:pic>
        <p:nvPicPr>
          <p:cNvPr id="35" name="Рисунок 3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3421" y="5083306"/>
            <a:ext cx="514922" cy="514922"/>
          </a:xfrm>
          <a:prstGeom prst="rect">
            <a:avLst/>
          </a:prstGeom>
        </p:spPr>
      </p:pic>
      <p:sp>
        <p:nvSpPr>
          <p:cNvPr id="25" name="object 8"/>
          <p:cNvSpPr txBox="1"/>
          <p:nvPr/>
        </p:nvSpPr>
        <p:spPr>
          <a:xfrm>
            <a:off x="2885042" y="5176785"/>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9" name="Рисунок 2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14709" y="5076098"/>
            <a:ext cx="486502" cy="486502"/>
          </a:xfrm>
          <a:prstGeom prst="rect">
            <a:avLst/>
          </a:prstGeom>
        </p:spPr>
      </p:pic>
      <p:sp>
        <p:nvSpPr>
          <p:cNvPr id="30" name="object 23"/>
          <p:cNvSpPr txBox="1"/>
          <p:nvPr/>
        </p:nvSpPr>
        <p:spPr>
          <a:xfrm>
            <a:off x="3301211" y="5565754"/>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a:latin typeface="Myriad Pro" panose="020B0503030403020204" pitchFamily="34" charset="0"/>
              </a:rPr>
              <a:t>31</a:t>
            </a:r>
            <a:r>
              <a:rPr lang="uk-UA" sz="1400" b="1" dirty="0">
                <a:latin typeface="Myriad Pro" panose="020B0503030403020204" pitchFamily="34" charset="0"/>
              </a:rPr>
              <a:t>.08.2020</a:t>
            </a:r>
            <a:endParaRPr lang="ru-RU" sz="1100" b="1" dirty="0">
              <a:latin typeface="Myriad Pro" panose="020B0503030403020204" pitchFamily="34" charset="0"/>
            </a:endParaRPr>
          </a:p>
        </p:txBody>
      </p:sp>
      <p:sp>
        <p:nvSpPr>
          <p:cNvPr id="24" name="Скругленный прямоугольник 23">
            <a:hlinkClick r:id="rId8"/>
          </p:cNvPr>
          <p:cNvSpPr/>
          <p:nvPr/>
        </p:nvSpPr>
        <p:spPr>
          <a:xfrm>
            <a:off x="483421" y="5929601"/>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8"/>
          </p:cNvPr>
          <p:cNvPicPr>
            <a:picLocks noChangeAspect="1"/>
          </p:cNvPicPr>
          <p:nvPr/>
        </p:nvPicPr>
        <p:blipFill>
          <a:blip r:embed="rId9" cstate="print">
            <a:lum bright="70000" contrast="-70000"/>
            <a:extLst>
              <a:ext uri="{BEBA8EAE-BF5A-486C-A8C5-ECC9F3942E4B}">
                <a14:imgProps xmlns:a14="http://schemas.microsoft.com/office/drawing/2010/main" xmlns="">
                  <a14:imgLayer r:embed="rId10">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595745" y="6007789"/>
            <a:ext cx="387440" cy="387440"/>
          </a:xfrm>
          <a:prstGeom prst="rect">
            <a:avLst/>
          </a:prstGeom>
          <a:noFill/>
          <a:ln>
            <a:noFill/>
          </a:ln>
        </p:spPr>
      </p:pic>
      <p:sp>
        <p:nvSpPr>
          <p:cNvPr id="32" name="Скругленный прямоугольник 31">
            <a:hlinkClick r:id="rId11"/>
          </p:cNvPr>
          <p:cNvSpPr/>
          <p:nvPr/>
        </p:nvSpPr>
        <p:spPr>
          <a:xfrm>
            <a:off x="2885042"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1"/>
          </p:cNvPr>
          <p:cNvPicPr>
            <a:picLocks noChangeAspect="1"/>
          </p:cNvPicPr>
          <p:nvPr/>
        </p:nvPicPr>
        <p:blipFill>
          <a:blip r:embed="rId12"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18434" name="Picture 2" descr="https://privatization.gov.ua/wp-content/uploads/2020/01/257.1.b.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135621" y="1482076"/>
            <a:ext cx="4770248" cy="36012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240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a:p>
          </p:txBody>
        </p:sp>
      </p:grpSp>
      <p:sp>
        <p:nvSpPr>
          <p:cNvPr id="6" name="object 6"/>
          <p:cNvSpPr/>
          <p:nvPr/>
        </p:nvSpPr>
        <p:spPr>
          <a:xfrm>
            <a:off x="0" y="390143"/>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a:p>
        </p:txBody>
      </p:sp>
      <p:sp>
        <p:nvSpPr>
          <p:cNvPr id="8" name="object 8"/>
          <p:cNvSpPr txBox="1"/>
          <p:nvPr/>
        </p:nvSpPr>
        <p:spPr>
          <a:xfrm>
            <a:off x="556666" y="1229441"/>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 </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199961"/>
            <a:ext cx="357734" cy="386744"/>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533400" y="1589325"/>
            <a:ext cx="4291450" cy="3437479"/>
          </a:xfrm>
          <a:prstGeom prst="rect">
            <a:avLst/>
          </a:prstGeom>
        </p:spPr>
        <p:txBody>
          <a:bodyPr vert="horz" wrap="square" lIns="0" tIns="13335" rIns="0" bIns="0" rtlCol="0">
            <a:spAutoFit/>
          </a:bodyPr>
          <a:lstStyle/>
          <a:p>
            <a:pPr marL="12065" marR="27305" algn="just">
              <a:lnSpc>
                <a:spcPct val="100000"/>
              </a:lnSpc>
              <a:spcBef>
                <a:spcPts val="105"/>
              </a:spcBef>
              <a:tabLst>
                <a:tab pos="184785" algn="l"/>
                <a:tab pos="185420" algn="l"/>
              </a:tabLst>
            </a:pPr>
            <a:r>
              <a:rPr lang="en-US" sz="1200" b="1" dirty="0" smtClean="0">
                <a:latin typeface="Myriad Pro" panose="020B0503030403020204" pitchFamily="34" charset="0"/>
              </a:rPr>
              <a:t>Address</a:t>
            </a:r>
            <a:r>
              <a:rPr lang="uk-UA" sz="1200" dirty="0" smtClean="0">
                <a:latin typeface="Myriad Pro" panose="020B0503030403020204" pitchFamily="34" charset="0"/>
              </a:rPr>
              <a:t>: </a:t>
            </a:r>
            <a:r>
              <a:rPr lang="ru-RU" sz="1200" dirty="0" smtClean="0">
                <a:latin typeface="Myriad Pro" panose="020B0503030403020204" pitchFamily="34" charset="0"/>
              </a:rPr>
              <a:t> </a:t>
            </a:r>
            <a:r>
              <a:rPr lang="en-US" sz="1200" dirty="0" smtClean="0">
                <a:latin typeface="Myriad Pro" panose="020B0503030403020204" pitchFamily="34" charset="0"/>
              </a:rPr>
              <a:t>103, </a:t>
            </a:r>
            <a:r>
              <a:rPr lang="en-US" sz="1200" dirty="0" err="1" smtClean="0">
                <a:latin typeface="Myriad Pro" panose="020B0503030403020204" pitchFamily="34" charset="0"/>
              </a:rPr>
              <a:t>Tsumbala</a:t>
            </a:r>
            <a:r>
              <a:rPr lang="en-US" sz="1200" dirty="0" smtClean="0">
                <a:latin typeface="Myriad Pro" panose="020B0503030403020204" pitchFamily="34" charset="0"/>
              </a:rPr>
              <a:t> </a:t>
            </a:r>
            <a:r>
              <a:rPr lang="en-US" sz="1200" dirty="0" err="1" smtClean="0">
                <a:latin typeface="Myriad Pro" panose="020B0503030403020204" pitchFamily="34" charset="0"/>
              </a:rPr>
              <a:t>Serhiia</a:t>
            </a:r>
            <a:r>
              <a:rPr lang="en-US" sz="1200" dirty="0" smtClean="0">
                <a:latin typeface="Myriad Pro" panose="020B0503030403020204" pitchFamily="34" charset="0"/>
              </a:rPr>
              <a:t> (</a:t>
            </a:r>
            <a:r>
              <a:rPr lang="en-US" sz="1200" dirty="0" err="1">
                <a:latin typeface="Myriad Pro" panose="020B0503030403020204" pitchFamily="34" charset="0"/>
              </a:rPr>
              <a:t>R</a:t>
            </a:r>
            <a:r>
              <a:rPr lang="en-US" sz="1200" dirty="0" err="1" smtClean="0">
                <a:latin typeface="Myriad Pro" panose="020B0503030403020204" pitchFamily="34" charset="0"/>
              </a:rPr>
              <a:t>adianska</a:t>
            </a:r>
            <a:r>
              <a:rPr lang="en-US" sz="1200" dirty="0" smtClean="0">
                <a:latin typeface="Myriad Pro" panose="020B0503030403020204" pitchFamily="34" charset="0"/>
              </a:rPr>
              <a:t>) St., </a:t>
            </a:r>
            <a:r>
              <a:rPr lang="en-US" sz="1200" dirty="0" err="1" smtClean="0">
                <a:latin typeface="Myriad Pro" panose="020B0503030403020204" pitchFamily="34" charset="0"/>
              </a:rPr>
              <a:t>Stavyscha</a:t>
            </a:r>
            <a:r>
              <a:rPr lang="en-US" sz="1200" dirty="0" smtClean="0">
                <a:latin typeface="Myriad Pro" panose="020B0503030403020204" pitchFamily="34" charset="0"/>
              </a:rPr>
              <a:t> small town, Kyiv </a:t>
            </a:r>
            <a:r>
              <a:rPr lang="en-US" sz="1200" dirty="0" smtClean="0">
                <a:latin typeface="Myriad Pro" panose="020B0503030403020204" pitchFamily="34" charset="0"/>
              </a:rPr>
              <a:t>region</a:t>
            </a:r>
          </a:p>
          <a:p>
            <a:pPr marL="12065" marR="27305" algn="just">
              <a:lnSpc>
                <a:spcPct val="100000"/>
              </a:lnSpc>
              <a:spcBef>
                <a:spcPts val="105"/>
              </a:spcBef>
              <a:tabLst>
                <a:tab pos="184785" algn="l"/>
                <a:tab pos="185420" algn="l"/>
              </a:tabLst>
            </a:pPr>
            <a:r>
              <a:rPr lang="uk-UA" sz="1600" dirty="0">
                <a:latin typeface="Myriad Pro" panose="020B0503030403020204" pitchFamily="34" charset="0"/>
              </a:rPr>
              <a:t/>
            </a:r>
            <a:br>
              <a:rPr lang="uk-UA" sz="1600" dirty="0">
                <a:latin typeface="Myriad Pro" panose="020B0503030403020204" pitchFamily="34" charset="0"/>
              </a:rPr>
            </a:br>
            <a:r>
              <a:rPr lang="en-US" sz="1200" dirty="0">
                <a:latin typeface="Myriad Pro" panose="020B0503030403020204" pitchFamily="34" charset="0"/>
              </a:rPr>
              <a:t>The object of unfinished construction is a three-</a:t>
            </a:r>
            <a:r>
              <a:rPr lang="en-US" sz="1200" dirty="0" err="1">
                <a:latin typeface="Myriad Pro" panose="020B0503030403020204" pitchFamily="34" charset="0"/>
              </a:rPr>
              <a:t>storey</a:t>
            </a:r>
            <a:r>
              <a:rPr lang="en-US" sz="1200" dirty="0">
                <a:latin typeface="Myriad Pro" panose="020B0503030403020204" pitchFamily="34" charset="0"/>
              </a:rPr>
              <a:t> frame structure with a basement. </a:t>
            </a:r>
            <a:r>
              <a:rPr lang="en-US" sz="1200" dirty="0" smtClean="0">
                <a:latin typeface="Myriad Pro" panose="020B0503030403020204" pitchFamily="34" charset="0"/>
              </a:rPr>
              <a:t>Building of the object was begun </a:t>
            </a:r>
            <a:r>
              <a:rPr lang="en-US" sz="1200" dirty="0">
                <a:latin typeface="Myriad Pro" panose="020B0503030403020204" pitchFamily="34" charset="0"/>
              </a:rPr>
              <a:t>in late 1992 and stopped in April 1995. Exterior walls and interior partitions are made of reinforced concrete panels and bricks. The foundation is concrete. Floors - reinforced concrete hollow panels. There is no roof</a:t>
            </a:r>
            <a:r>
              <a:rPr lang="en-US" sz="1200" dirty="0" smtClean="0">
                <a:latin typeface="Myriad Pro" panose="020B0503030403020204" pitchFamily="34" charset="0"/>
              </a:rPr>
              <a:t>. </a:t>
            </a:r>
            <a:r>
              <a:rPr lang="en-US" sz="1200" dirty="0">
                <a:latin typeface="Myriad Pro" panose="020B0503030403020204" pitchFamily="34" charset="0"/>
              </a:rPr>
              <a:t>The floor is concrete, not decorated, there is no coating. Finishing of window and door openings - </a:t>
            </a:r>
            <a:r>
              <a:rPr lang="en-US" sz="1200" dirty="0" smtClean="0">
                <a:latin typeface="Myriad Pro" panose="020B0503030403020204" pitchFamily="34" charset="0"/>
              </a:rPr>
              <a:t>absent. </a:t>
            </a:r>
            <a:r>
              <a:rPr lang="en-US" sz="1200" dirty="0">
                <a:latin typeface="Myriad Pro" panose="020B0503030403020204" pitchFamily="34" charset="0"/>
              </a:rPr>
              <a:t>Finishing works of internal premises were not carried out. There are no elements of engineering support. The construction readiness of the object is 21%.</a:t>
            </a:r>
          </a:p>
          <a:p>
            <a:pPr marL="12065" marR="27305" algn="just">
              <a:lnSpc>
                <a:spcPct val="100000"/>
              </a:lnSpc>
              <a:spcBef>
                <a:spcPts val="105"/>
              </a:spcBef>
              <a:tabLst>
                <a:tab pos="184785" algn="l"/>
                <a:tab pos="185420" algn="l"/>
              </a:tabLst>
            </a:pPr>
            <a:r>
              <a:rPr lang="en-US" sz="1200" dirty="0">
                <a:latin typeface="Myriad Pro" panose="020B0503030403020204" pitchFamily="34" charset="0"/>
              </a:rPr>
              <a:t>The object is located on the second line of the building, the access roads to the building are dirt. The surrounding area is not tidy, not guarded, there is no fence.</a:t>
            </a:r>
          </a:p>
          <a:p>
            <a:pPr marL="12065" marR="27305" algn="just">
              <a:lnSpc>
                <a:spcPct val="100000"/>
              </a:lnSpc>
              <a:spcBef>
                <a:spcPts val="105"/>
              </a:spcBef>
              <a:tabLst>
                <a:tab pos="184785" algn="l"/>
                <a:tab pos="185420" algn="l"/>
              </a:tabLst>
            </a:pPr>
            <a:r>
              <a:rPr lang="en-US" sz="1200" dirty="0">
                <a:latin typeface="Myriad Pro" panose="020B0503030403020204" pitchFamily="34" charset="0"/>
              </a:rPr>
              <a:t>The land plot was not allocated separately, land cadastral documentation for the land plot was not developed</a:t>
            </a:r>
            <a:r>
              <a:rPr lang="en-US" sz="1200" dirty="0" smtClean="0">
                <a:latin typeface="Myriad Pro" panose="020B0503030403020204" pitchFamily="34" charset="0"/>
              </a:rPr>
              <a:t>.</a:t>
            </a:r>
            <a:endParaRPr lang="uk-UA" sz="1200" dirty="0">
              <a:latin typeface="Myriad Pro" panose="020B0503030403020204" pitchFamily="34" charset="0"/>
            </a:endParaRPr>
          </a:p>
        </p:txBody>
      </p:sp>
      <p:sp>
        <p:nvSpPr>
          <p:cNvPr id="26" name="object 26"/>
          <p:cNvSpPr txBox="1">
            <a:spLocks noGrp="1"/>
          </p:cNvSpPr>
          <p:nvPr>
            <p:ph type="title"/>
          </p:nvPr>
        </p:nvSpPr>
        <p:spPr>
          <a:xfrm>
            <a:off x="457200" y="609600"/>
            <a:ext cx="6549643" cy="351378"/>
          </a:xfrm>
          <a:prstGeom prst="rect">
            <a:avLst/>
          </a:prstGeom>
        </p:spPr>
        <p:txBody>
          <a:bodyPr vert="horz" wrap="square" lIns="0" tIns="12700" rIns="0" bIns="0" rtlCol="0">
            <a:spAutoFit/>
          </a:bodyPr>
          <a:lstStyle/>
          <a:p>
            <a:pPr marL="12700" algn="l">
              <a:lnSpc>
                <a:spcPct val="100000"/>
              </a:lnSpc>
              <a:spcBef>
                <a:spcPts val="100"/>
              </a:spcBef>
            </a:pPr>
            <a:r>
              <a:rPr lang="en-US" sz="2200" b="0" spc="-60" dirty="0" smtClean="0">
                <a:latin typeface="Myriad Pro" panose="020B0503030403020204" pitchFamily="34" charset="0"/>
                <a:cs typeface="Arial"/>
              </a:rPr>
              <a:t>Object </a:t>
            </a:r>
            <a:r>
              <a:rPr lang="en-US" sz="2200" b="0" spc="-60" dirty="0">
                <a:latin typeface="Myriad Pro" panose="020B0503030403020204" pitchFamily="34" charset="0"/>
                <a:cs typeface="Arial"/>
              </a:rPr>
              <a:t>of </a:t>
            </a:r>
            <a:r>
              <a:rPr lang="en-US" sz="2200" b="0" spc="-60" dirty="0" smtClean="0">
                <a:latin typeface="Myriad Pro" panose="020B0503030403020204" pitchFamily="34" charset="0"/>
                <a:cs typeface="Arial"/>
              </a:rPr>
              <a:t>Unfinished Construction </a:t>
            </a:r>
            <a:r>
              <a:rPr lang="en-US" sz="2200" b="0" spc="-60" dirty="0">
                <a:latin typeface="Myriad Pro" panose="020B0503030403020204" pitchFamily="34" charset="0"/>
                <a:cs typeface="Arial"/>
              </a:rPr>
              <a:t>is a </a:t>
            </a:r>
            <a:r>
              <a:rPr lang="en-US" sz="2200" b="0" spc="-60" dirty="0" smtClean="0">
                <a:latin typeface="Myriad Pro" panose="020B0503030403020204" pitchFamily="34" charset="0"/>
                <a:cs typeface="Arial"/>
              </a:rPr>
              <a:t>High School</a:t>
            </a:r>
            <a:endParaRPr sz="2200" b="0" spc="-5" dirty="0">
              <a:latin typeface="Myriad Pro" panose="020B0503030403020204" pitchFamily="34" charset="0"/>
              <a:cs typeface="Arial"/>
            </a:endParaRPr>
          </a:p>
        </p:txBody>
      </p:sp>
      <p:pic>
        <p:nvPicPr>
          <p:cNvPr id="27" name="Рисунок 26"/>
          <p:cNvPicPr>
            <a:picLocks noChangeAspect="1"/>
          </p:cNvPicPr>
          <p:nvPr/>
        </p:nvPicPr>
        <p:blipFill>
          <a:blip r:embed="rId6"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83514" y="5133801"/>
            <a:ext cx="4166972" cy="289182"/>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p:txBody>
      </p:sp>
      <p:sp>
        <p:nvSpPr>
          <p:cNvPr id="39" name="object 23"/>
          <p:cNvSpPr txBox="1"/>
          <p:nvPr/>
        </p:nvSpPr>
        <p:spPr>
          <a:xfrm>
            <a:off x="1067085" y="5505670"/>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a:latin typeface="Myriad Pro" panose="020B0503030403020204" pitchFamily="34" charset="0"/>
              </a:rPr>
              <a:t>₴2 475 042</a:t>
            </a:r>
            <a:endParaRPr lang="ru-RU" sz="1100" b="1" dirty="0">
              <a:latin typeface="Myriad Pro" panose="020B0503030403020204" pitchFamily="34" charset="0"/>
            </a:endParaRPr>
          </a:p>
        </p:txBody>
      </p:sp>
      <p:pic>
        <p:nvPicPr>
          <p:cNvPr id="35" name="Рисунок 3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83421" y="5047831"/>
            <a:ext cx="514922" cy="514922"/>
          </a:xfrm>
          <a:prstGeom prst="rect">
            <a:avLst/>
          </a:prstGeom>
        </p:spPr>
      </p:pic>
      <p:sp>
        <p:nvSpPr>
          <p:cNvPr id="24" name="object 8"/>
          <p:cNvSpPr txBox="1"/>
          <p:nvPr/>
        </p:nvSpPr>
        <p:spPr>
          <a:xfrm>
            <a:off x="2885042" y="5108747"/>
            <a:ext cx="4166972" cy="443070"/>
          </a:xfrm>
          <a:prstGeom prst="rect">
            <a:avLst/>
          </a:prstGeom>
        </p:spPr>
        <p:txBody>
          <a:bodyPr vert="horz" wrap="square" lIns="0" tIns="12065" rIns="0" bIns="0" rtlCol="0">
            <a:spAutoFit/>
          </a:bodyPr>
          <a:lstStyle/>
          <a:p>
            <a:pPr marL="456565" marR="1638300">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5" name="Рисунок 2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93480" y="5033617"/>
            <a:ext cx="486502" cy="486502"/>
          </a:xfrm>
          <a:prstGeom prst="rect">
            <a:avLst/>
          </a:prstGeom>
        </p:spPr>
      </p:pic>
      <p:sp>
        <p:nvSpPr>
          <p:cNvPr id="29" name="object 23"/>
          <p:cNvSpPr txBox="1"/>
          <p:nvPr/>
        </p:nvSpPr>
        <p:spPr>
          <a:xfrm>
            <a:off x="3314700" y="5505670"/>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smtClean="0">
                <a:latin typeface="Myriad Pro" panose="020B0503030403020204" pitchFamily="34" charset="0"/>
              </a:rPr>
              <a:t>0</a:t>
            </a:r>
            <a:r>
              <a:rPr lang="en-US" sz="1400" b="1" dirty="0" smtClean="0">
                <a:latin typeface="Myriad Pro" panose="020B0503030403020204" pitchFamily="34" charset="0"/>
              </a:rPr>
              <a:t>1</a:t>
            </a:r>
            <a:r>
              <a:rPr lang="uk-UA" sz="1400" b="1" dirty="0" smtClean="0">
                <a:latin typeface="Myriad Pro" panose="020B0503030403020204" pitchFamily="34" charset="0"/>
              </a:rPr>
              <a:t>.0</a:t>
            </a:r>
            <a:r>
              <a:rPr lang="en-US" sz="1400" b="1" dirty="0" smtClean="0">
                <a:latin typeface="Myriad Pro" panose="020B0503030403020204" pitchFamily="34" charset="0"/>
              </a:rPr>
              <a:t>9</a:t>
            </a:r>
            <a:r>
              <a:rPr lang="uk-UA" sz="1400" b="1" dirty="0" smtClean="0">
                <a:latin typeface="Myriad Pro" panose="020B0503030403020204" pitchFamily="34" charset="0"/>
              </a:rPr>
              <a:t>.2020</a:t>
            </a:r>
            <a:endParaRPr lang="ru-RU" sz="1100" b="1" dirty="0">
              <a:latin typeface="Myriad Pro" panose="020B0503030403020204" pitchFamily="34" charset="0"/>
            </a:endParaRPr>
          </a:p>
        </p:txBody>
      </p:sp>
      <p:sp>
        <p:nvSpPr>
          <p:cNvPr id="30" name="Скругленный прямоугольник 29">
            <a:hlinkClick r:id="rId9"/>
          </p:cNvPr>
          <p:cNvSpPr/>
          <p:nvPr/>
        </p:nvSpPr>
        <p:spPr>
          <a:xfrm>
            <a:off x="483421" y="5929602"/>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9"/>
          </p:cNvPr>
          <p:cNvPicPr>
            <a:picLocks noChangeAspect="1"/>
          </p:cNvPicPr>
          <p:nvPr/>
        </p:nvPicPr>
        <p:blipFill>
          <a:blip r:embed="rId10" cstate="print">
            <a:lum bright="70000" contrast="-70000"/>
            <a:extLst>
              <a:ext uri="{BEBA8EAE-BF5A-486C-A8C5-ECC9F3942E4B}">
                <a14:imgProps xmlns:a14="http://schemas.microsoft.com/office/drawing/2010/main" xmlns="">
                  <a14:imgLayer r:embed="rId11">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595745" y="6007789"/>
            <a:ext cx="387440" cy="387440"/>
          </a:xfrm>
          <a:prstGeom prst="rect">
            <a:avLst/>
          </a:prstGeom>
          <a:noFill/>
          <a:ln>
            <a:noFill/>
          </a:ln>
        </p:spPr>
      </p:pic>
      <p:sp>
        <p:nvSpPr>
          <p:cNvPr id="32" name="Скругленный прямоугольник 31">
            <a:hlinkClick r:id="rId12"/>
          </p:cNvPr>
          <p:cNvSpPr/>
          <p:nvPr/>
        </p:nvSpPr>
        <p:spPr>
          <a:xfrm>
            <a:off x="2885042"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2"/>
          </p:cNvPr>
          <p:cNvPicPr>
            <a:picLocks noChangeAspect="1"/>
          </p:cNvPicPr>
          <p:nvPr/>
        </p:nvPicPr>
        <p:blipFill>
          <a:blip r:embed="rId13"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37" name="Picture 2" descr="https://privatization.gov.ua/wp-content/uploads/2020/01/IMG_9089-scaled.jpg"/>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r="10989"/>
          <a:stretch/>
        </p:blipFill>
        <p:spPr bwMode="auto">
          <a:xfrm>
            <a:off x="5132227" y="1532532"/>
            <a:ext cx="4773644" cy="35475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311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dirty="0"/>
            </a:p>
          </p:txBody>
        </p:sp>
      </p:grpSp>
      <p:sp>
        <p:nvSpPr>
          <p:cNvPr id="6" name="object 6"/>
          <p:cNvSpPr/>
          <p:nvPr/>
        </p:nvSpPr>
        <p:spPr>
          <a:xfrm>
            <a:off x="0" y="390143"/>
            <a:ext cx="66294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dirty="0"/>
          </a:p>
        </p:txBody>
      </p:sp>
      <p:sp>
        <p:nvSpPr>
          <p:cNvPr id="8" name="object 8"/>
          <p:cNvSpPr txBox="1"/>
          <p:nvPr/>
        </p:nvSpPr>
        <p:spPr>
          <a:xfrm>
            <a:off x="556666" y="1229441"/>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219200"/>
            <a:ext cx="357734" cy="386744"/>
          </a:xfrm>
          <a:prstGeom prst="rect">
            <a:avLst/>
          </a:prstGeom>
          <a:blipFill>
            <a:blip r:embed="rId3" cstate="print"/>
            <a:stretch>
              <a:fillRect/>
            </a:stretch>
          </a:blipFill>
        </p:spPr>
        <p:txBody>
          <a:bodyPr wrap="square" lIns="0" tIns="0" rIns="0" bIns="0" rtlCol="0"/>
          <a:lstStyle/>
          <a:p>
            <a:endParaRPr dirty="0"/>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4" cstate="print"/>
            <a:stretch>
              <a:fillRect/>
            </a:stretch>
          </a:blipFill>
        </p:spPr>
        <p:txBody>
          <a:bodyPr wrap="square" lIns="0" tIns="0" rIns="0" bIns="0" rtlCol="0"/>
          <a:lstStyle/>
          <a:p>
            <a:endParaRPr dirty="0"/>
          </a:p>
        </p:txBody>
      </p:sp>
      <p:sp>
        <p:nvSpPr>
          <p:cNvPr id="23" name="object 23"/>
          <p:cNvSpPr txBox="1"/>
          <p:nvPr/>
        </p:nvSpPr>
        <p:spPr>
          <a:xfrm>
            <a:off x="544334" y="1695402"/>
            <a:ext cx="4256266" cy="2396169"/>
          </a:xfrm>
          <a:prstGeom prst="rect">
            <a:avLst/>
          </a:prstGeom>
        </p:spPr>
        <p:txBody>
          <a:bodyPr vert="horz" wrap="square" lIns="0" tIns="13335" rIns="0" bIns="0" rtlCol="0">
            <a:spAutoFit/>
          </a:bodyPr>
          <a:lstStyle/>
          <a:p>
            <a:pPr marL="12065" marR="27305" algn="just">
              <a:spcBef>
                <a:spcPts val="105"/>
              </a:spcBef>
              <a:tabLst>
                <a:tab pos="184785" algn="l"/>
                <a:tab pos="185420" algn="l"/>
              </a:tabLst>
            </a:pPr>
            <a:r>
              <a:rPr lang="en-US" sz="1400" b="1" dirty="0">
                <a:latin typeface="Myriad Pro" panose="020B0503030403020204" pitchFamily="34" charset="0"/>
              </a:rPr>
              <a:t>Address </a:t>
            </a:r>
            <a:r>
              <a:rPr lang="uk-UA" sz="1400" dirty="0" smtClean="0">
                <a:latin typeface="Myriad Pro" panose="020B0503030403020204" pitchFamily="34" charset="0"/>
              </a:rPr>
              <a:t>: </a:t>
            </a:r>
            <a:r>
              <a:rPr lang="ru-RU" sz="1400" dirty="0" smtClean="0">
                <a:latin typeface="Myriad Pro" panose="020B0503030403020204" pitchFamily="34" charset="0"/>
              </a:rPr>
              <a:t>92-а</a:t>
            </a:r>
            <a:r>
              <a:rPr lang="en-US" sz="1400" dirty="0" smtClean="0">
                <a:latin typeface="Myriad Pro" panose="020B0503030403020204" pitchFamily="34" charset="0"/>
              </a:rPr>
              <a:t>, </a:t>
            </a:r>
            <a:r>
              <a:rPr lang="en-US" sz="1400" dirty="0" err="1" smtClean="0">
                <a:latin typeface="Myriad Pro" panose="020B0503030403020204" pitchFamily="34" charset="0"/>
              </a:rPr>
              <a:t>Bochkovycha</a:t>
            </a:r>
            <a:r>
              <a:rPr lang="en-US" sz="1400" dirty="0" smtClean="0">
                <a:latin typeface="Myriad Pro" panose="020B0503030403020204" pitchFamily="34" charset="0"/>
              </a:rPr>
              <a:t> St., </a:t>
            </a:r>
            <a:r>
              <a:rPr lang="en-US" sz="1400" dirty="0" err="1" smtClean="0">
                <a:latin typeface="Myriad Pro" panose="020B0503030403020204" pitchFamily="34" charset="0"/>
              </a:rPr>
              <a:t>Podilsk</a:t>
            </a:r>
            <a:r>
              <a:rPr lang="en-US" sz="1400" dirty="0" smtClean="0">
                <a:latin typeface="Myriad Pro" panose="020B0503030403020204" pitchFamily="34" charset="0"/>
              </a:rPr>
              <a:t> town, </a:t>
            </a:r>
            <a:r>
              <a:rPr lang="en-US" sz="1400" dirty="0" err="1" smtClean="0">
                <a:latin typeface="Myriad Pro" panose="020B0503030403020204" pitchFamily="34" charset="0"/>
              </a:rPr>
              <a:t>Odesa</a:t>
            </a:r>
            <a:r>
              <a:rPr lang="en-US" sz="1400" dirty="0" smtClean="0">
                <a:latin typeface="Myriad Pro" panose="020B0503030403020204" pitchFamily="34" charset="0"/>
              </a:rPr>
              <a:t> region</a:t>
            </a:r>
          </a:p>
          <a:p>
            <a:pPr marL="12065" marR="27305" algn="just">
              <a:spcBef>
                <a:spcPts val="105"/>
              </a:spcBef>
              <a:tabLst>
                <a:tab pos="184785" algn="l"/>
                <a:tab pos="185420" algn="l"/>
              </a:tabLst>
            </a:pPr>
            <a:r>
              <a:rPr lang="uk-UA" sz="1400" dirty="0">
                <a:latin typeface="Myriad Pro" panose="020B0503030403020204" pitchFamily="34" charset="0"/>
              </a:rPr>
              <a:t/>
            </a:r>
            <a:br>
              <a:rPr lang="uk-UA" sz="1400" dirty="0">
                <a:latin typeface="Myriad Pro" panose="020B0503030403020204" pitchFamily="34" charset="0"/>
              </a:rPr>
            </a:br>
            <a:r>
              <a:rPr lang="en-US" sz="1400" dirty="0">
                <a:latin typeface="Myriad Pro" panose="020B0503030403020204" pitchFamily="34" charset="0"/>
              </a:rPr>
              <a:t>The object is non-residential premises with a total area of 252.0 sq. </a:t>
            </a:r>
            <a:r>
              <a:rPr lang="en-US" sz="1400" dirty="0" smtClean="0">
                <a:latin typeface="Myriad Pro" panose="020B0503030403020204" pitchFamily="34" charset="0"/>
              </a:rPr>
              <a:t>m., which </a:t>
            </a:r>
            <a:r>
              <a:rPr lang="en-US" sz="1400" dirty="0">
                <a:latin typeface="Myriad Pro" panose="020B0503030403020204" pitchFamily="34" charset="0"/>
              </a:rPr>
              <a:t>are used for a shop. </a:t>
            </a:r>
            <a:r>
              <a:rPr lang="en-US" sz="1400" dirty="0" smtClean="0">
                <a:latin typeface="Myriad Pro" panose="020B0503030403020204" pitchFamily="34" charset="0"/>
              </a:rPr>
              <a:t>It’s </a:t>
            </a:r>
            <a:r>
              <a:rPr lang="en-US" sz="1400" dirty="0">
                <a:latin typeface="Myriad Pro" panose="020B0503030403020204" pitchFamily="34" charset="0"/>
              </a:rPr>
              <a:t>one-</a:t>
            </a:r>
            <a:r>
              <a:rPr lang="en-US" sz="1400" dirty="0" err="1">
                <a:latin typeface="Myriad Pro" panose="020B0503030403020204" pitchFamily="34" charset="0"/>
              </a:rPr>
              <a:t>storey</a:t>
            </a:r>
            <a:r>
              <a:rPr lang="en-US" sz="1400" dirty="0">
                <a:latin typeface="Myriad Pro" panose="020B0503030403020204" pitchFamily="34" charset="0"/>
              </a:rPr>
              <a:t> building, in which these premises are located, was built in 1956: walls made of shell rock, floors - made of reinforced concrete slabs; consists of thirteen adjoining </a:t>
            </a:r>
            <a:r>
              <a:rPr lang="en-US" sz="1400" dirty="0" smtClean="0">
                <a:latin typeface="Myriad Pro" panose="020B0503030403020204" pitchFamily="34" charset="0"/>
              </a:rPr>
              <a:t>premises</a:t>
            </a:r>
            <a:r>
              <a:rPr lang="en-US" sz="1400" dirty="0">
                <a:latin typeface="Myriad Pro" panose="020B0503030403020204" pitchFamily="34" charset="0"/>
              </a:rPr>
              <a:t>. The premises are provided with electricity, water supply and sewerage, are in satisfactory condition.</a:t>
            </a:r>
            <a:endParaRPr lang="uk-UA" sz="1400" dirty="0">
              <a:latin typeface="Myriad Pro" panose="020B0503030403020204" pitchFamily="34" charset="0"/>
            </a:endParaRPr>
          </a:p>
        </p:txBody>
      </p:sp>
      <p:sp>
        <p:nvSpPr>
          <p:cNvPr id="26" name="object 26"/>
          <p:cNvSpPr txBox="1">
            <a:spLocks noGrp="1"/>
          </p:cNvSpPr>
          <p:nvPr>
            <p:ph type="title"/>
          </p:nvPr>
        </p:nvSpPr>
        <p:spPr>
          <a:xfrm>
            <a:off x="533400" y="546721"/>
            <a:ext cx="4796733" cy="443711"/>
          </a:xfrm>
          <a:prstGeom prst="rect">
            <a:avLst/>
          </a:prstGeom>
        </p:spPr>
        <p:txBody>
          <a:bodyPr vert="horz" wrap="square" lIns="0" tIns="12700" rIns="0" bIns="0" rtlCol="0">
            <a:spAutoFit/>
          </a:bodyPr>
          <a:lstStyle/>
          <a:p>
            <a:pPr marL="12700" algn="l">
              <a:lnSpc>
                <a:spcPct val="100000"/>
              </a:lnSpc>
              <a:spcBef>
                <a:spcPts val="100"/>
              </a:spcBef>
            </a:pPr>
            <a:r>
              <a:rPr lang="en-US" sz="2800" b="0" spc="-60" dirty="0">
                <a:latin typeface="Myriad Pro" panose="020B0503030403020204" pitchFamily="34" charset="0"/>
                <a:cs typeface="Arial"/>
              </a:rPr>
              <a:t>Shop </a:t>
            </a:r>
            <a:r>
              <a:rPr lang="en-US" sz="2800" b="0" spc="-60" dirty="0" smtClean="0">
                <a:latin typeface="Myriad Pro" panose="020B0503030403020204" pitchFamily="34" charset="0"/>
                <a:cs typeface="Arial"/>
              </a:rPr>
              <a:t>Building</a:t>
            </a:r>
            <a:endParaRPr lang="ru-RU" sz="4000" b="0" spc="-60" dirty="0">
              <a:latin typeface="Myriad Pro" panose="020B0503030403020204" pitchFamily="34" charset="0"/>
              <a:cs typeface="Arial"/>
            </a:endParaRPr>
          </a:p>
        </p:txBody>
      </p:sp>
      <p:pic>
        <p:nvPicPr>
          <p:cNvPr id="27" name="Рисунок 26"/>
          <p:cNvPicPr>
            <a:picLocks noChangeAspect="1"/>
          </p:cNvPicPr>
          <p:nvPr/>
        </p:nvPicPr>
        <p:blipFill>
          <a:blip r:embed="rId5"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95745" y="5192601"/>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792796" y="5578084"/>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smtClean="0">
                <a:latin typeface="Myriad Pro" panose="020B0503030403020204" pitchFamily="34" charset="0"/>
              </a:rPr>
              <a:t>	</a:t>
            </a:r>
            <a:r>
              <a:rPr lang="en-US" sz="1400" b="1" dirty="0">
                <a:latin typeface="Myriad Pro" panose="020B0503030403020204" pitchFamily="34" charset="0"/>
              </a:rPr>
              <a:t>₴696 292</a:t>
            </a:r>
          </a:p>
        </p:txBody>
      </p:sp>
      <p:pic>
        <p:nvPicPr>
          <p:cNvPr id="35" name="Рисунок 3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3421" y="5083306"/>
            <a:ext cx="514922" cy="514922"/>
          </a:xfrm>
          <a:prstGeom prst="rect">
            <a:avLst/>
          </a:prstGeom>
        </p:spPr>
      </p:pic>
      <p:sp>
        <p:nvSpPr>
          <p:cNvPr id="25" name="object 8"/>
          <p:cNvSpPr txBox="1"/>
          <p:nvPr/>
        </p:nvSpPr>
        <p:spPr>
          <a:xfrm>
            <a:off x="2885042" y="5176785"/>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9" name="Рисунок 2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14709" y="5076098"/>
            <a:ext cx="486502" cy="486502"/>
          </a:xfrm>
          <a:prstGeom prst="rect">
            <a:avLst/>
          </a:prstGeom>
        </p:spPr>
      </p:pic>
      <p:sp>
        <p:nvSpPr>
          <p:cNvPr id="30" name="object 23"/>
          <p:cNvSpPr txBox="1"/>
          <p:nvPr/>
        </p:nvSpPr>
        <p:spPr>
          <a:xfrm>
            <a:off x="3301211" y="5565754"/>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smtClean="0">
                <a:latin typeface="Myriad Pro" panose="020B0503030403020204" pitchFamily="34" charset="0"/>
              </a:rPr>
              <a:t>02.09.2020</a:t>
            </a:r>
            <a:endParaRPr lang="ru-RU" sz="1100" b="1" dirty="0">
              <a:latin typeface="Myriad Pro" panose="020B0503030403020204" pitchFamily="34" charset="0"/>
            </a:endParaRPr>
          </a:p>
        </p:txBody>
      </p:sp>
      <p:sp>
        <p:nvSpPr>
          <p:cNvPr id="24" name="Скругленный прямоугольник 23">
            <a:hlinkClick r:id="rId8"/>
          </p:cNvPr>
          <p:cNvSpPr/>
          <p:nvPr/>
        </p:nvSpPr>
        <p:spPr>
          <a:xfrm>
            <a:off x="483421" y="5929601"/>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a:latin typeface="Myriad Pro" panose="020B0503030403020204" pitchFamily="34" charset="0"/>
              </a:rPr>
              <a:t>Take part</a:t>
            </a:r>
            <a:r>
              <a:rPr lang="ru-RU" sz="1200" u="sng">
                <a:latin typeface="Myriad Pro" panose="020B0503030403020204" pitchFamily="34" charset="0"/>
              </a:rPr>
              <a:t> </a:t>
            </a:r>
            <a:r>
              <a:rPr lang="en-US" sz="1200" u="sng">
                <a:latin typeface="Myriad Pro" panose="020B0503030403020204" pitchFamily="34" charset="0"/>
              </a:rPr>
              <a:t>in </a:t>
            </a:r>
          </a:p>
          <a:p>
            <a:pPr algn="ctr"/>
            <a:r>
              <a:rPr lang="en-US" sz="1200" u="sng">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8"/>
          </p:cNvPr>
          <p:cNvPicPr>
            <a:picLocks noChangeAspect="1"/>
          </p:cNvPicPr>
          <p:nvPr/>
        </p:nvPicPr>
        <p:blipFill>
          <a:blip r:embed="rId9" cstate="print">
            <a:lum bright="70000" contrast="-70000"/>
            <a:extLst>
              <a:ext uri="{BEBA8EAE-BF5A-486C-A8C5-ECC9F3942E4B}">
                <a14:imgProps xmlns:a14="http://schemas.microsoft.com/office/drawing/2010/main" xmlns="">
                  <a14:imgLayer r:embed="rId10">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595745" y="6007789"/>
            <a:ext cx="387440" cy="387440"/>
          </a:xfrm>
          <a:prstGeom prst="rect">
            <a:avLst/>
          </a:prstGeom>
          <a:noFill/>
          <a:ln>
            <a:noFill/>
          </a:ln>
        </p:spPr>
      </p:pic>
      <p:sp>
        <p:nvSpPr>
          <p:cNvPr id="32" name="Скругленный прямоугольник 31">
            <a:hlinkClick r:id="rId11"/>
          </p:cNvPr>
          <p:cNvSpPr/>
          <p:nvPr/>
        </p:nvSpPr>
        <p:spPr>
          <a:xfrm>
            <a:off x="2885042"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1"/>
          </p:cNvPr>
          <p:cNvPicPr>
            <a:picLocks noChangeAspect="1"/>
          </p:cNvPicPr>
          <p:nvPr/>
        </p:nvPicPr>
        <p:blipFill>
          <a:blip r:embed="rId12"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36" name="Picture 2" descr="https://privatization.gov.ua/wp-content/uploads/2020/01/foto-budivl-magazynu-3.png"/>
          <p:cNvPicPr>
            <a:picLocks noChangeAspect="1" noChangeArrowheads="1"/>
          </p:cNvPicPr>
          <p:nvPr/>
        </p:nvPicPr>
        <p:blipFill rotWithShape="1">
          <a:blip r:embed="rId13" cstate="print">
            <a:extLst>
              <a:ext uri="{28A0092B-C50C-407E-A947-70E740481C1C}">
                <a14:useLocalDpi xmlns:a14="http://schemas.microsoft.com/office/drawing/2010/main" xmlns="" val="0"/>
              </a:ext>
            </a:extLst>
          </a:blip>
          <a:srcRect b="11752"/>
          <a:stretch/>
        </p:blipFill>
        <p:spPr bwMode="auto">
          <a:xfrm>
            <a:off x="5131550" y="1552399"/>
            <a:ext cx="4774319" cy="35801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192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35750" y="2878827"/>
            <a:ext cx="4770248" cy="3959349"/>
            <a:chOff x="5135879" y="2898648"/>
            <a:chExt cx="4770248" cy="3959349"/>
          </a:xfrm>
        </p:grpSpPr>
        <p:sp>
          <p:nvSpPr>
            <p:cNvPr id="4" name="object 4"/>
            <p:cNvSpPr/>
            <p:nvPr/>
          </p:nvSpPr>
          <p:spPr>
            <a:xfrm>
              <a:off x="5135879" y="2898648"/>
              <a:ext cx="4770119" cy="3959349"/>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7574281" y="5542788"/>
              <a:ext cx="2331846" cy="969644"/>
            </a:xfrm>
            <a:custGeom>
              <a:avLst/>
              <a:gdLst/>
              <a:ahLst/>
              <a:cxnLst/>
              <a:rect l="l" t="t" r="r" b="b"/>
              <a:pathLst>
                <a:path w="1946275" h="969645">
                  <a:moveTo>
                    <a:pt x="1946148" y="0"/>
                  </a:moveTo>
                  <a:lnTo>
                    <a:pt x="0" y="0"/>
                  </a:lnTo>
                  <a:lnTo>
                    <a:pt x="0" y="969264"/>
                  </a:lnTo>
                  <a:lnTo>
                    <a:pt x="1946148" y="969264"/>
                  </a:lnTo>
                  <a:lnTo>
                    <a:pt x="1946148" y="0"/>
                  </a:lnTo>
                  <a:close/>
                </a:path>
              </a:pathLst>
            </a:custGeom>
            <a:solidFill>
              <a:srgbClr val="FFD731"/>
            </a:solidFill>
          </p:spPr>
          <p:txBody>
            <a:bodyPr wrap="square" lIns="0" tIns="0" rIns="0" bIns="0" rtlCol="0"/>
            <a:lstStyle/>
            <a:p>
              <a:endParaRPr dirty="0"/>
            </a:p>
          </p:txBody>
        </p:sp>
      </p:grpSp>
      <p:sp>
        <p:nvSpPr>
          <p:cNvPr id="6" name="object 6"/>
          <p:cNvSpPr/>
          <p:nvPr/>
        </p:nvSpPr>
        <p:spPr>
          <a:xfrm>
            <a:off x="0" y="390143"/>
            <a:ext cx="6705600" cy="730250"/>
          </a:xfrm>
          <a:custGeom>
            <a:avLst/>
            <a:gdLst/>
            <a:ahLst/>
            <a:cxnLst/>
            <a:rect l="l" t="t" r="r" b="b"/>
            <a:pathLst>
              <a:path w="6629400" h="730250">
                <a:moveTo>
                  <a:pt x="6629400" y="0"/>
                </a:moveTo>
                <a:lnTo>
                  <a:pt x="0" y="0"/>
                </a:lnTo>
                <a:lnTo>
                  <a:pt x="0" y="729996"/>
                </a:lnTo>
                <a:lnTo>
                  <a:pt x="6629400" y="729996"/>
                </a:lnTo>
                <a:lnTo>
                  <a:pt x="6629400" y="0"/>
                </a:lnTo>
                <a:close/>
              </a:path>
            </a:pathLst>
          </a:custGeom>
          <a:solidFill>
            <a:srgbClr val="2C5FB0"/>
          </a:solidFill>
        </p:spPr>
        <p:txBody>
          <a:bodyPr wrap="square" lIns="0" tIns="0" rIns="0" bIns="0" rtlCol="0"/>
          <a:lstStyle/>
          <a:p>
            <a:endParaRPr dirty="0"/>
          </a:p>
        </p:txBody>
      </p:sp>
      <p:sp>
        <p:nvSpPr>
          <p:cNvPr id="8" name="object 8"/>
          <p:cNvSpPr txBox="1"/>
          <p:nvPr/>
        </p:nvSpPr>
        <p:spPr>
          <a:xfrm>
            <a:off x="556666" y="1229441"/>
            <a:ext cx="5920334"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Key specifications of the object</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15" name="object 15"/>
          <p:cNvSpPr/>
          <p:nvPr/>
        </p:nvSpPr>
        <p:spPr>
          <a:xfrm>
            <a:off x="556666" y="1219200"/>
            <a:ext cx="357734" cy="386744"/>
          </a:xfrm>
          <a:prstGeom prst="rect">
            <a:avLst/>
          </a:prstGeom>
          <a:blipFill>
            <a:blip r:embed="rId4" cstate="print"/>
            <a:stretch>
              <a:fillRect/>
            </a:stretch>
          </a:blipFill>
        </p:spPr>
        <p:txBody>
          <a:bodyPr wrap="square" lIns="0" tIns="0" rIns="0" bIns="0" rtlCol="0"/>
          <a:lstStyle/>
          <a:p>
            <a:endParaRPr dirty="0"/>
          </a:p>
        </p:txBody>
      </p:sp>
      <p:sp>
        <p:nvSpPr>
          <p:cNvPr id="16" name="object 16"/>
          <p:cNvSpPr txBox="1"/>
          <p:nvPr/>
        </p:nvSpPr>
        <p:spPr>
          <a:xfrm>
            <a:off x="6818757" y="601789"/>
            <a:ext cx="2156333" cy="629018"/>
          </a:xfrm>
          <a:prstGeom prst="rect">
            <a:avLst/>
          </a:prstGeom>
        </p:spPr>
        <p:txBody>
          <a:bodyPr vert="horz" wrap="square" lIns="0" tIns="13335" rIns="0" bIns="0" rtlCol="0">
            <a:spAutoFit/>
          </a:bodyPr>
          <a:lstStyle/>
          <a:p>
            <a:pPr marL="12700">
              <a:lnSpc>
                <a:spcPct val="100000"/>
              </a:lnSpc>
              <a:spcBef>
                <a:spcPts val="105"/>
              </a:spcBef>
            </a:pPr>
            <a:r>
              <a:rPr lang="en-US" sz="2000" spc="300" dirty="0">
                <a:latin typeface="Myriad Pro" panose="020B0503030403020204" pitchFamily="34" charset="0"/>
              </a:rPr>
              <a:t>Small Privatization</a:t>
            </a:r>
            <a:endParaRPr lang="en-US" sz="2000" dirty="0">
              <a:latin typeface="Myriad Pro" panose="020B0503030403020204" pitchFamily="34" charset="0"/>
              <a:cs typeface="RobotoRegular"/>
            </a:endParaRPr>
          </a:p>
        </p:txBody>
      </p:sp>
      <p:sp>
        <p:nvSpPr>
          <p:cNvPr id="17" name="object 17"/>
          <p:cNvSpPr/>
          <p:nvPr/>
        </p:nvSpPr>
        <p:spPr>
          <a:xfrm>
            <a:off x="9046695" y="509777"/>
            <a:ext cx="420624" cy="419100"/>
          </a:xfrm>
          <a:prstGeom prst="rect">
            <a:avLst/>
          </a:prstGeom>
          <a:blipFill>
            <a:blip r:embed="rId5" cstate="print"/>
            <a:stretch>
              <a:fillRect/>
            </a:stretch>
          </a:blipFill>
        </p:spPr>
        <p:txBody>
          <a:bodyPr wrap="square" lIns="0" tIns="0" rIns="0" bIns="0" rtlCol="0"/>
          <a:lstStyle/>
          <a:p>
            <a:endParaRPr dirty="0"/>
          </a:p>
        </p:txBody>
      </p:sp>
      <p:sp>
        <p:nvSpPr>
          <p:cNvPr id="23" name="object 23"/>
          <p:cNvSpPr txBox="1"/>
          <p:nvPr/>
        </p:nvSpPr>
        <p:spPr>
          <a:xfrm>
            <a:off x="446255" y="1657797"/>
            <a:ext cx="4430546" cy="3270767"/>
          </a:xfrm>
          <a:prstGeom prst="rect">
            <a:avLst/>
          </a:prstGeom>
        </p:spPr>
        <p:txBody>
          <a:bodyPr vert="horz" wrap="square" lIns="0" tIns="13335" rIns="0" bIns="0" rtlCol="0">
            <a:spAutoFit/>
          </a:bodyPr>
          <a:lstStyle/>
          <a:p>
            <a:pPr marL="12065" marR="27305" algn="just">
              <a:lnSpc>
                <a:spcPct val="100000"/>
              </a:lnSpc>
              <a:spcBef>
                <a:spcPts val="105"/>
              </a:spcBef>
              <a:tabLst>
                <a:tab pos="184785" algn="l"/>
                <a:tab pos="185420" algn="l"/>
              </a:tabLst>
            </a:pPr>
            <a:r>
              <a:rPr lang="en-US" sz="1400" b="1" dirty="0" smtClean="0">
                <a:latin typeface="Myriad Pro" panose="020B0503030403020204" pitchFamily="34" charset="0"/>
              </a:rPr>
              <a:t>Address</a:t>
            </a:r>
            <a:r>
              <a:rPr lang="uk-UA" sz="1400" b="1" dirty="0" smtClean="0">
                <a:latin typeface="Myriad Pro" panose="020B0503030403020204" pitchFamily="34" charset="0"/>
              </a:rPr>
              <a:t>:</a:t>
            </a:r>
            <a:r>
              <a:rPr lang="en-US" sz="1400" dirty="0" smtClean="0">
                <a:latin typeface="Myriad Pro" panose="020B0503030403020204" pitchFamily="34" charset="0"/>
              </a:rPr>
              <a:t> 65, </a:t>
            </a:r>
            <a:r>
              <a:rPr lang="en-US" sz="1400" dirty="0" err="1" smtClean="0">
                <a:latin typeface="Myriad Pro" panose="020B0503030403020204" pitchFamily="34" charset="0"/>
              </a:rPr>
              <a:t>Evropeyska</a:t>
            </a:r>
            <a:r>
              <a:rPr lang="en-US" sz="1400" dirty="0" smtClean="0">
                <a:latin typeface="Myriad Pro" panose="020B0503030403020204" pitchFamily="34" charset="0"/>
              </a:rPr>
              <a:t> St., </a:t>
            </a:r>
            <a:r>
              <a:rPr lang="en-US" sz="1400" dirty="0" err="1" smtClean="0">
                <a:latin typeface="Myriad Pro" panose="020B0503030403020204" pitchFamily="34" charset="0"/>
              </a:rPr>
              <a:t>Uman</a:t>
            </a:r>
            <a:r>
              <a:rPr lang="en-US" sz="1400" dirty="0" smtClean="0">
                <a:latin typeface="Myriad Pro" panose="020B0503030403020204" pitchFamily="34" charset="0"/>
              </a:rPr>
              <a:t> town, </a:t>
            </a:r>
            <a:r>
              <a:rPr lang="en-US" sz="1400" dirty="0" err="1" smtClean="0">
                <a:latin typeface="Myriad Pro" panose="020B0503030403020204" pitchFamily="34" charset="0"/>
              </a:rPr>
              <a:t>Cherkasy</a:t>
            </a:r>
            <a:r>
              <a:rPr lang="en-US" sz="1400" dirty="0" smtClean="0">
                <a:latin typeface="Myriad Pro" panose="020B0503030403020204" pitchFamily="34" charset="0"/>
              </a:rPr>
              <a:t> region</a:t>
            </a:r>
          </a:p>
          <a:p>
            <a:pPr marL="12065" marR="27305" algn="just">
              <a:lnSpc>
                <a:spcPct val="100000"/>
              </a:lnSpc>
              <a:spcBef>
                <a:spcPts val="105"/>
              </a:spcBef>
              <a:tabLst>
                <a:tab pos="184785" algn="l"/>
                <a:tab pos="185420" algn="l"/>
              </a:tabLst>
            </a:pPr>
            <a:endParaRPr lang="ru-RU" sz="1400" dirty="0">
              <a:latin typeface="Myriad Pro" panose="020B0503030403020204" pitchFamily="34" charset="0"/>
            </a:endParaRPr>
          </a:p>
          <a:p>
            <a:pPr marL="12065" marR="27305" algn="just">
              <a:lnSpc>
                <a:spcPct val="100000"/>
              </a:lnSpc>
              <a:spcBef>
                <a:spcPts val="105"/>
              </a:spcBef>
              <a:tabLst>
                <a:tab pos="184785" algn="l"/>
                <a:tab pos="185420" algn="l"/>
              </a:tabLst>
            </a:pPr>
            <a:r>
              <a:rPr lang="en-US" sz="1400" dirty="0" smtClean="0">
                <a:latin typeface="Myriad Pro" panose="020B0503030403020204" pitchFamily="34" charset="0"/>
              </a:rPr>
              <a:t>Premises are </a:t>
            </a:r>
            <a:r>
              <a:rPr lang="en-US" sz="1400" dirty="0">
                <a:latin typeface="Myriad Pro" panose="020B0503030403020204" pitchFamily="34" charset="0"/>
              </a:rPr>
              <a:t>on the first floor of a building with a total area of ​​107.9 </a:t>
            </a:r>
            <a:r>
              <a:rPr lang="en-US" sz="1400" dirty="0" smtClean="0">
                <a:latin typeface="Myriad Pro" panose="020B0503030403020204" pitchFamily="34" charset="0"/>
              </a:rPr>
              <a:t>sq. </a:t>
            </a:r>
            <a:r>
              <a:rPr lang="en-US" sz="1400" dirty="0">
                <a:latin typeface="Myriad Pro" panose="020B0503030403020204" pitchFamily="34" charset="0"/>
              </a:rPr>
              <a:t>m. Non-residential premises (6-rooms) are located on the </a:t>
            </a:r>
            <a:r>
              <a:rPr lang="en-US" sz="1400" dirty="0" smtClean="0">
                <a:latin typeface="Myriad Pro" panose="020B0503030403020204" pitchFamily="34" charset="0"/>
              </a:rPr>
              <a:t>first </a:t>
            </a:r>
            <a:r>
              <a:rPr lang="en-US" sz="1400" dirty="0">
                <a:latin typeface="Myriad Pro" panose="020B0503030403020204" pitchFamily="34" charset="0"/>
              </a:rPr>
              <a:t>floor of a two-</a:t>
            </a:r>
            <a:r>
              <a:rPr lang="en-US" sz="1400" dirty="0" err="1">
                <a:latin typeface="Myriad Pro" panose="020B0503030403020204" pitchFamily="34" charset="0"/>
              </a:rPr>
              <a:t>storey</a:t>
            </a:r>
            <a:r>
              <a:rPr lang="en-US" sz="1400" dirty="0">
                <a:latin typeface="Myriad Pro" panose="020B0503030403020204" pitchFamily="34" charset="0"/>
              </a:rPr>
              <a:t> office building. The premises have not been used for a long time, the physical condition is not satisfactory. The building is located on the outskirts of the </a:t>
            </a:r>
            <a:r>
              <a:rPr lang="en-US" sz="1400" dirty="0" smtClean="0">
                <a:latin typeface="Myriad Pro" panose="020B0503030403020204" pitchFamily="34" charset="0"/>
              </a:rPr>
              <a:t>town; </a:t>
            </a:r>
            <a:r>
              <a:rPr lang="en-US" sz="1400" dirty="0">
                <a:latin typeface="Myriad Pro" panose="020B0503030403020204" pitchFamily="34" charset="0"/>
              </a:rPr>
              <a:t>communication networks are connected to the building. The land plot on which the administrative building is located is accounted for according to </a:t>
            </a:r>
            <a:r>
              <a:rPr lang="en-US" sz="1400" dirty="0" err="1">
                <a:latin typeface="Myriad Pro" panose="020B0503030403020204" pitchFamily="34" charset="0"/>
              </a:rPr>
              <a:t>Bila</a:t>
            </a:r>
            <a:r>
              <a:rPr lang="en-US" sz="1400" dirty="0">
                <a:latin typeface="Myriad Pro" panose="020B0503030403020204" pitchFamily="34" charset="0"/>
              </a:rPr>
              <a:t> </a:t>
            </a:r>
            <a:r>
              <a:rPr lang="en-US" sz="1400" dirty="0" err="1">
                <a:latin typeface="Myriad Pro" panose="020B0503030403020204" pitchFamily="34" charset="0"/>
              </a:rPr>
              <a:t>Tserkva</a:t>
            </a:r>
            <a:r>
              <a:rPr lang="en-US" sz="1400" dirty="0">
                <a:latin typeface="Myriad Pro" panose="020B0503030403020204" pitchFamily="34" charset="0"/>
              </a:rPr>
              <a:t> KEV and belongs to the lands of industry, transport, communications, energy, defense and other purposes; form of ownership - state; cadastral number is missing.</a:t>
            </a:r>
            <a:endParaRPr lang="ru-RU" sz="1200" dirty="0">
              <a:latin typeface="Myriad Pro" panose="020B0503030403020204" pitchFamily="34" charset="0"/>
            </a:endParaRPr>
          </a:p>
        </p:txBody>
      </p:sp>
      <p:sp>
        <p:nvSpPr>
          <p:cNvPr id="26" name="object 26"/>
          <p:cNvSpPr txBox="1">
            <a:spLocks noGrp="1"/>
          </p:cNvSpPr>
          <p:nvPr>
            <p:ph type="title"/>
          </p:nvPr>
        </p:nvSpPr>
        <p:spPr>
          <a:xfrm>
            <a:off x="381000" y="533400"/>
            <a:ext cx="6549643" cy="443711"/>
          </a:xfrm>
          <a:prstGeom prst="rect">
            <a:avLst/>
          </a:prstGeom>
        </p:spPr>
        <p:txBody>
          <a:bodyPr vert="horz" wrap="square" lIns="0" tIns="12700" rIns="0" bIns="0" rtlCol="0">
            <a:spAutoFit/>
          </a:bodyPr>
          <a:lstStyle/>
          <a:p>
            <a:pPr marL="12700">
              <a:lnSpc>
                <a:spcPct val="100000"/>
              </a:lnSpc>
              <a:spcBef>
                <a:spcPts val="100"/>
              </a:spcBef>
            </a:pPr>
            <a:r>
              <a:rPr lang="en-US" sz="2800" b="0" spc="-60" dirty="0">
                <a:latin typeface="Myriad Pro" panose="020B0503030403020204" pitchFamily="34" charset="0"/>
                <a:cs typeface="Arial"/>
              </a:rPr>
              <a:t>Premises on the </a:t>
            </a:r>
            <a:r>
              <a:rPr lang="en-US" sz="2800" b="0" spc="-60" dirty="0" smtClean="0">
                <a:latin typeface="Myriad Pro" panose="020B0503030403020204" pitchFamily="34" charset="0"/>
                <a:cs typeface="Arial"/>
              </a:rPr>
              <a:t>First Floor </a:t>
            </a:r>
            <a:r>
              <a:rPr lang="en-US" sz="2800" b="0" spc="-60" dirty="0">
                <a:latin typeface="Myriad Pro" panose="020B0503030403020204" pitchFamily="34" charset="0"/>
                <a:cs typeface="Arial"/>
              </a:rPr>
              <a:t>of the </a:t>
            </a:r>
            <a:r>
              <a:rPr lang="en-US" sz="2800" b="0" spc="-60" dirty="0" smtClean="0">
                <a:latin typeface="Myriad Pro" panose="020B0503030403020204" pitchFamily="34" charset="0"/>
                <a:cs typeface="Arial"/>
              </a:rPr>
              <a:t>Building</a:t>
            </a:r>
            <a:endParaRPr sz="2800" b="0" spc="-5" dirty="0">
              <a:latin typeface="Myriad Pro" panose="020B0503030403020204" pitchFamily="34" charset="0"/>
              <a:cs typeface="Arial"/>
            </a:endParaRPr>
          </a:p>
        </p:txBody>
      </p:sp>
      <p:pic>
        <p:nvPicPr>
          <p:cNvPr id="27" name="Рисунок 26"/>
          <p:cNvPicPr>
            <a:picLocks noChangeAspect="1"/>
          </p:cNvPicPr>
          <p:nvPr/>
        </p:nvPicPr>
        <p:blipFill>
          <a:blip r:embed="rId6" cstate="print">
            <a:biLevel thresh="75000"/>
            <a:extLst>
              <a:ext uri="{28A0092B-C50C-407E-A947-70E740481C1C}">
                <a14:useLocalDpi xmlns:a14="http://schemas.microsoft.com/office/drawing/2010/main" xmlns="" val="0"/>
              </a:ext>
            </a:extLst>
          </a:blip>
          <a:stretch>
            <a:fillRect/>
          </a:stretch>
        </p:blipFill>
        <p:spPr>
          <a:xfrm>
            <a:off x="7574152" y="5588762"/>
            <a:ext cx="840093" cy="840093"/>
          </a:xfrm>
          <a:prstGeom prst="rect">
            <a:avLst/>
          </a:prstGeom>
        </p:spPr>
      </p:pic>
      <p:sp>
        <p:nvSpPr>
          <p:cNvPr id="28" name="TextBox 27"/>
          <p:cNvSpPr txBox="1"/>
          <p:nvPr/>
        </p:nvSpPr>
        <p:spPr>
          <a:xfrm>
            <a:off x="8270970" y="5612111"/>
            <a:ext cx="1814941" cy="830997"/>
          </a:xfrm>
          <a:prstGeom prst="rect">
            <a:avLst/>
          </a:prstGeom>
          <a:noFill/>
        </p:spPr>
        <p:txBody>
          <a:bodyPr wrap="square" rtlCol="0">
            <a:spAutoFit/>
          </a:bodyPr>
          <a:lstStyle/>
          <a:p>
            <a:r>
              <a:rPr lang="en-US" sz="1200" b="1" cap="all" spc="300" dirty="0">
                <a:latin typeface="Myriad Pro" panose="020B0503030403020204" pitchFamily="34" charset="0"/>
              </a:rPr>
              <a:t>State</a:t>
            </a:r>
          </a:p>
          <a:p>
            <a:r>
              <a:rPr lang="en-US" sz="1200" b="1" cap="all" spc="300" dirty="0">
                <a:latin typeface="Myriad Pro" panose="020B0503030403020204" pitchFamily="34" charset="0"/>
              </a:rPr>
              <a:t>Property</a:t>
            </a:r>
          </a:p>
          <a:p>
            <a:r>
              <a:rPr lang="en-US" sz="1200" b="1" cap="all" spc="300" dirty="0">
                <a:latin typeface="Myriad Pro" panose="020B0503030403020204" pitchFamily="34" charset="0"/>
              </a:rPr>
              <a:t>Fund</a:t>
            </a:r>
          </a:p>
          <a:p>
            <a:r>
              <a:rPr lang="en-US" sz="1200" b="1" cap="all" spc="300" dirty="0">
                <a:latin typeface="Myriad Pro" panose="020B0503030403020204" pitchFamily="34" charset="0"/>
              </a:rPr>
              <a:t>of Ukraine</a:t>
            </a:r>
            <a:endParaRPr lang="ru-RU" sz="1200" b="1" cap="all" spc="300" dirty="0">
              <a:latin typeface="Myriad Pro" panose="020B0503030403020204" pitchFamily="34" charset="0"/>
            </a:endParaRPr>
          </a:p>
        </p:txBody>
      </p:sp>
      <p:sp>
        <p:nvSpPr>
          <p:cNvPr id="33" name="object 8"/>
          <p:cNvSpPr txBox="1"/>
          <p:nvPr/>
        </p:nvSpPr>
        <p:spPr>
          <a:xfrm>
            <a:off x="527844" y="5262458"/>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Opening price</a:t>
            </a:r>
            <a:endParaRPr lang="en-US" sz="1000"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sp>
        <p:nvSpPr>
          <p:cNvPr id="39" name="object 23"/>
          <p:cNvSpPr txBox="1"/>
          <p:nvPr/>
        </p:nvSpPr>
        <p:spPr>
          <a:xfrm>
            <a:off x="899648" y="5562291"/>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en-US" sz="1400" b="1" dirty="0">
                <a:latin typeface="Myriad Pro" panose="020B0503030403020204" pitchFamily="34" charset="0"/>
              </a:rPr>
              <a:t>	</a:t>
            </a:r>
            <a:r>
              <a:rPr lang="ru-RU" sz="1400" b="1" dirty="0">
                <a:latin typeface="Myriad Pro" panose="020B0503030403020204" pitchFamily="34" charset="0"/>
              </a:rPr>
              <a:t>₴128 750</a:t>
            </a:r>
            <a:endParaRPr lang="ru-RU" sz="1100" b="1" dirty="0">
              <a:latin typeface="Myriad Pro" panose="020B0503030403020204" pitchFamily="34" charset="0"/>
            </a:endParaRPr>
          </a:p>
        </p:txBody>
      </p:sp>
      <p:pic>
        <p:nvPicPr>
          <p:cNvPr id="35" name="Рисунок 3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46254" y="5207448"/>
            <a:ext cx="514922" cy="514922"/>
          </a:xfrm>
          <a:prstGeom prst="rect">
            <a:avLst/>
          </a:prstGeom>
        </p:spPr>
      </p:pic>
      <p:sp>
        <p:nvSpPr>
          <p:cNvPr id="25" name="object 8"/>
          <p:cNvSpPr txBox="1"/>
          <p:nvPr/>
        </p:nvSpPr>
        <p:spPr>
          <a:xfrm>
            <a:off x="2862163" y="5248007"/>
            <a:ext cx="4166972" cy="443070"/>
          </a:xfrm>
          <a:prstGeom prst="rect">
            <a:avLst/>
          </a:prstGeom>
        </p:spPr>
        <p:txBody>
          <a:bodyPr vert="horz" wrap="square" lIns="0" tIns="12065" rIns="0" bIns="0" rtlCol="0">
            <a:spAutoFit/>
          </a:bodyPr>
          <a:lstStyle/>
          <a:p>
            <a:pPr marL="456565" marR="1638300">
              <a:lnSpc>
                <a:spcPct val="100000"/>
              </a:lnSpc>
              <a:spcBef>
                <a:spcPts val="95"/>
              </a:spcBef>
              <a:tabLst>
                <a:tab pos="874394" algn="l"/>
                <a:tab pos="1021080" algn="l"/>
              </a:tabLst>
            </a:pPr>
            <a:r>
              <a:rPr lang="en-US" spc="-5" dirty="0">
                <a:solidFill>
                  <a:srgbClr val="2C5FB0"/>
                </a:solidFill>
                <a:latin typeface="Myriad Pro" panose="020B0503030403020204" pitchFamily="34" charset="0"/>
                <a:cs typeface="RobotoRegular"/>
              </a:rPr>
              <a:t>Auction date</a:t>
            </a:r>
            <a:endParaRPr lang="en-US" dirty="0">
              <a:latin typeface="Myriad Pro" panose="020B0503030403020204" pitchFamily="34" charset="0"/>
              <a:cs typeface="RobotoRegular"/>
            </a:endParaRPr>
          </a:p>
          <a:p>
            <a:pPr>
              <a:lnSpc>
                <a:spcPct val="100000"/>
              </a:lnSpc>
              <a:spcBef>
                <a:spcPts val="5"/>
              </a:spcBef>
            </a:pPr>
            <a:endParaRPr sz="1000" dirty="0">
              <a:latin typeface="Myriad Pro" panose="020B0503030403020204" pitchFamily="34" charset="0"/>
              <a:cs typeface="RobotoRegular"/>
            </a:endParaRPr>
          </a:p>
        </p:txBody>
      </p:sp>
      <p:pic>
        <p:nvPicPr>
          <p:cNvPr id="29" name="Рисунок 2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84248" y="5196154"/>
            <a:ext cx="486502" cy="486502"/>
          </a:xfrm>
          <a:prstGeom prst="rect">
            <a:avLst/>
          </a:prstGeom>
        </p:spPr>
      </p:pic>
      <p:sp>
        <p:nvSpPr>
          <p:cNvPr id="30" name="object 23"/>
          <p:cNvSpPr txBox="1"/>
          <p:nvPr/>
        </p:nvSpPr>
        <p:spPr>
          <a:xfrm>
            <a:off x="3301211" y="5565754"/>
            <a:ext cx="3999229" cy="228909"/>
          </a:xfrm>
          <a:prstGeom prst="rect">
            <a:avLst/>
          </a:prstGeom>
        </p:spPr>
        <p:txBody>
          <a:bodyPr vert="horz" wrap="square" lIns="0" tIns="13335" rIns="0" bIns="0" rtlCol="0">
            <a:spAutoFit/>
          </a:bodyPr>
          <a:lstStyle/>
          <a:p>
            <a:pPr marL="12065" marR="27305">
              <a:lnSpc>
                <a:spcPct val="100000"/>
              </a:lnSpc>
              <a:spcBef>
                <a:spcPts val="105"/>
              </a:spcBef>
              <a:tabLst>
                <a:tab pos="184785" algn="l"/>
                <a:tab pos="185420" algn="l"/>
              </a:tabLst>
            </a:pPr>
            <a:r>
              <a:rPr lang="uk-UA" sz="1400" b="1" dirty="0" smtClean="0">
                <a:latin typeface="Myriad Pro" panose="020B0503030403020204" pitchFamily="34" charset="0"/>
              </a:rPr>
              <a:t>02.09.2020</a:t>
            </a:r>
            <a:endParaRPr lang="ru-RU" sz="1100" b="1" dirty="0">
              <a:latin typeface="Myriad Pro" panose="020B0503030403020204" pitchFamily="34" charset="0"/>
            </a:endParaRPr>
          </a:p>
        </p:txBody>
      </p:sp>
      <p:sp>
        <p:nvSpPr>
          <p:cNvPr id="24" name="Скругленный прямоугольник 23">
            <a:hlinkClick r:id="rId9"/>
          </p:cNvPr>
          <p:cNvSpPr/>
          <p:nvPr/>
        </p:nvSpPr>
        <p:spPr>
          <a:xfrm>
            <a:off x="483421" y="5929602"/>
            <a:ext cx="1802579" cy="563009"/>
          </a:xfrm>
          <a:prstGeom prst="roundRect">
            <a:avLst/>
          </a:prstGeom>
          <a:solidFill>
            <a:srgbClr val="198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Take part</a:t>
            </a:r>
            <a:r>
              <a:rPr lang="ru-RU" sz="1200" u="sng" dirty="0">
                <a:latin typeface="Myriad Pro" panose="020B0503030403020204" pitchFamily="34" charset="0"/>
              </a:rPr>
              <a:t> </a:t>
            </a:r>
            <a:r>
              <a:rPr lang="en-US" sz="1200" u="sng" dirty="0">
                <a:latin typeface="Myriad Pro" panose="020B0503030403020204" pitchFamily="34" charset="0"/>
              </a:rPr>
              <a:t>in </a:t>
            </a:r>
          </a:p>
          <a:p>
            <a:pPr algn="ctr"/>
            <a:r>
              <a:rPr lang="en-US" sz="1200" u="sng" dirty="0">
                <a:latin typeface="Myriad Pro" panose="020B0503030403020204" pitchFamily="34" charset="0"/>
              </a:rPr>
              <a:t>an auction</a:t>
            </a:r>
            <a:endParaRPr lang="ru-RU" sz="1200" u="sng" dirty="0">
              <a:latin typeface="Myriad Pro" panose="020B0503030403020204" pitchFamily="34" charset="0"/>
            </a:endParaRPr>
          </a:p>
        </p:txBody>
      </p:sp>
      <p:pic>
        <p:nvPicPr>
          <p:cNvPr id="31" name="Рисунок 30">
            <a:hlinkClick r:id="rId9"/>
          </p:cNvPr>
          <p:cNvPicPr>
            <a:picLocks noChangeAspect="1"/>
          </p:cNvPicPr>
          <p:nvPr/>
        </p:nvPicPr>
        <p:blipFill>
          <a:blip r:embed="rId10" cstate="print">
            <a:lum bright="70000" contrast="-70000"/>
            <a:extLst>
              <a:ext uri="{BEBA8EAE-BF5A-486C-A8C5-ECC9F3942E4B}">
                <a14:imgProps xmlns:a14="http://schemas.microsoft.com/office/drawing/2010/main" xmlns="">
                  <a14:imgLayer r:embed="rId11">
                    <a14:imgEffect>
                      <a14:colorTemperature colorTemp="8797"/>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595745" y="6007789"/>
            <a:ext cx="387440" cy="387440"/>
          </a:xfrm>
          <a:prstGeom prst="rect">
            <a:avLst/>
          </a:prstGeom>
          <a:noFill/>
          <a:ln>
            <a:noFill/>
          </a:ln>
        </p:spPr>
      </p:pic>
      <p:sp>
        <p:nvSpPr>
          <p:cNvPr id="32" name="Скругленный прямоугольник 31">
            <a:hlinkClick r:id="rId12"/>
          </p:cNvPr>
          <p:cNvSpPr/>
          <p:nvPr/>
        </p:nvSpPr>
        <p:spPr>
          <a:xfrm>
            <a:off x="2921823" y="5929601"/>
            <a:ext cx="1802579" cy="563009"/>
          </a:xfrm>
          <a:prstGeom prst="roundRect">
            <a:avLst/>
          </a:prstGeom>
          <a:solidFill>
            <a:srgbClr val="2B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latin typeface="Myriad Pro" panose="020B0503030403020204" pitchFamily="34" charset="0"/>
              </a:rPr>
              <a:t>Object </a:t>
            </a:r>
          </a:p>
          <a:p>
            <a:pPr algn="ctr"/>
            <a:r>
              <a:rPr lang="en-US" sz="1200" u="sng" dirty="0">
                <a:latin typeface="Myriad Pro" panose="020B0503030403020204" pitchFamily="34" charset="0"/>
              </a:rPr>
              <a:t>information </a:t>
            </a:r>
          </a:p>
        </p:txBody>
      </p:sp>
      <p:pic>
        <p:nvPicPr>
          <p:cNvPr id="34" name="Рисунок 33">
            <a:hlinkClick r:id="rId12"/>
          </p:cNvPr>
          <p:cNvPicPr>
            <a:picLocks noChangeAspect="1"/>
          </p:cNvPicPr>
          <p:nvPr/>
        </p:nvPicPr>
        <p:blipFill>
          <a:blip r:embed="rId13" cstate="print">
            <a:lum bright="70000" contrast="-70000"/>
            <a:extLst>
              <a:ext uri="{28A0092B-C50C-407E-A947-70E740481C1C}">
                <a14:useLocalDpi xmlns:a14="http://schemas.microsoft.com/office/drawing/2010/main" xmlns="" val="0"/>
              </a:ext>
            </a:extLst>
          </a:blip>
          <a:stretch>
            <a:fillRect/>
          </a:stretch>
        </p:blipFill>
        <p:spPr>
          <a:xfrm>
            <a:off x="2995010" y="6023912"/>
            <a:ext cx="355194" cy="355194"/>
          </a:xfrm>
          <a:prstGeom prst="rect">
            <a:avLst/>
          </a:prstGeom>
        </p:spPr>
      </p:pic>
      <p:pic>
        <p:nvPicPr>
          <p:cNvPr id="37" name="Picture 2" descr="https://privatization.gov.ua/wp-content/uploads/2020/01/4-1.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135750" y="1591133"/>
            <a:ext cx="4770250" cy="35675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3979439"/>
      </p:ext>
    </p:extLst>
  </p:cSld>
  <p:clrMapOvr>
    <a:masterClrMapping/>
  </p:clrMapOvr>
</p:sld>
</file>

<file path=ppt/theme/theme1.xml><?xml version="1.0" encoding="utf-8"?>
<a:theme xmlns:a="http://schemas.openxmlformats.org/drawingml/2006/main" name="Office Theme">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36624</TotalTime>
  <Words>2332</Words>
  <Application>Microsoft Office PowerPoint</Application>
  <PresentationFormat>Лист A4 (210x297 мм)</PresentationFormat>
  <Paragraphs>390</Paragraphs>
  <Slides>21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Office Theme</vt:lpstr>
      <vt:lpstr>Слайд 1</vt:lpstr>
      <vt:lpstr>SE “Zavod “Radiorele”</vt:lpstr>
      <vt:lpstr>Hotel “Slovianskyi”</vt:lpstr>
      <vt:lpstr>Club Building</vt:lpstr>
      <vt:lpstr>Canteen’s non-residential premises</vt:lpstr>
      <vt:lpstr>Sewer collector</vt:lpstr>
      <vt:lpstr>Object of Unfinished Construction is a High School</vt:lpstr>
      <vt:lpstr>Shop Building</vt:lpstr>
      <vt:lpstr>Premises on the First Floor of the Building</vt:lpstr>
      <vt:lpstr>Object of Unfinished Construction is a House of Culture</vt:lpstr>
      <vt:lpstr>Non-residential Building - Canteen</vt:lpstr>
      <vt:lpstr>Factory - a Laundry and Dry Cleaning Company</vt:lpstr>
      <vt:lpstr>Group of inventory objects</vt:lpstr>
      <vt:lpstr>Group of Non-residential Buildings</vt:lpstr>
      <vt:lpstr>Administrative Building</vt:lpstr>
      <vt:lpstr>Administrative Building</vt:lpstr>
      <vt:lpstr>Complex of Buildings</vt:lpstr>
      <vt:lpstr>Building of the Former Kindergarten</vt:lpstr>
      <vt:lpstr>Administrative Building</vt:lpstr>
      <vt:lpstr>Group of Inventory Objects</vt:lpstr>
      <vt:lpstr>Sauna with an area of 51.7 sq. 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Myzina</cp:lastModifiedBy>
  <cp:revision>583</cp:revision>
  <dcterms:created xsi:type="dcterms:W3CDTF">2020-01-30T16:30:37Z</dcterms:created>
  <dcterms:modified xsi:type="dcterms:W3CDTF">2020-08-20T08:06:47Z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2020-01-30T00:00:00Z</vt:filetime>
  </property>
  <property fmtid="{D5CDD505-2E9C-101B-9397-08002B2CF9AE}" pid="3" name="Creator">
    <vt:lpwstr>Microsoft® PowerPoint® 2016</vt:lpwstr>
  </property>
  <property fmtid="{D5CDD505-2E9C-101B-9397-08002B2CF9AE}" pid="4" name="LastSaved">
    <vt:filetime>2020-01-30T00:00:00Z</vt:filetime>
  </property>
</Properties>
</file>